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8" r:id="rId2"/>
    <p:sldId id="347" r:id="rId3"/>
    <p:sldId id="348" r:id="rId4"/>
    <p:sldId id="332" r:id="rId5"/>
    <p:sldId id="349" r:id="rId6"/>
    <p:sldId id="335" r:id="rId7"/>
    <p:sldId id="331" r:id="rId8"/>
    <p:sldId id="330" r:id="rId9"/>
    <p:sldId id="339" r:id="rId10"/>
    <p:sldId id="337" r:id="rId11"/>
    <p:sldId id="344" r:id="rId12"/>
    <p:sldId id="370" r:id="rId13"/>
    <p:sldId id="346" r:id="rId14"/>
    <p:sldId id="342" r:id="rId15"/>
    <p:sldId id="343" r:id="rId16"/>
    <p:sldId id="256" r:id="rId17"/>
    <p:sldId id="369" r:id="rId18"/>
    <p:sldId id="291" r:id="rId19"/>
    <p:sldId id="351" r:id="rId20"/>
    <p:sldId id="345" r:id="rId21"/>
    <p:sldId id="355" r:id="rId22"/>
    <p:sldId id="357" r:id="rId23"/>
    <p:sldId id="299" r:id="rId24"/>
    <p:sldId id="356" r:id="rId25"/>
    <p:sldId id="300" r:id="rId26"/>
    <p:sldId id="340" r:id="rId27"/>
    <p:sldId id="353" r:id="rId28"/>
    <p:sldId id="320" r:id="rId29"/>
    <p:sldId id="319" r:id="rId30"/>
    <p:sldId id="358" r:id="rId31"/>
    <p:sldId id="359" r:id="rId32"/>
    <p:sldId id="368" r:id="rId33"/>
    <p:sldId id="303" r:id="rId34"/>
    <p:sldId id="324" r:id="rId35"/>
    <p:sldId id="361" r:id="rId36"/>
    <p:sldId id="360" r:id="rId37"/>
    <p:sldId id="362" r:id="rId38"/>
    <p:sldId id="364" r:id="rId39"/>
    <p:sldId id="333" r:id="rId40"/>
    <p:sldId id="365" r:id="rId41"/>
    <p:sldId id="366" r:id="rId42"/>
    <p:sldId id="363" r:id="rId43"/>
    <p:sldId id="367" r:id="rId44"/>
    <p:sldId id="304" r:id="rId45"/>
    <p:sldId id="306" r:id="rId46"/>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C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60" autoAdjust="0"/>
    <p:restoredTop sz="94660"/>
  </p:normalViewPr>
  <p:slideViewPr>
    <p:cSldViewPr snapToGrid="0">
      <p:cViewPr varScale="1">
        <p:scale>
          <a:sx n="117" d="100"/>
          <a:sy n="117" d="100"/>
        </p:scale>
        <p:origin x="4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C502D4-3C61-46B7-AAE1-A44C53798B7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EAFB9C3-C5BE-42F0-A825-DB04C455D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45BB35D-3E43-4D48-8146-EA24F834C4EF}"/>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5" name="Zástupný symbol pro zápatí 4">
            <a:extLst>
              <a:ext uri="{FF2B5EF4-FFF2-40B4-BE49-F238E27FC236}">
                <a16:creationId xmlns:a16="http://schemas.microsoft.com/office/drawing/2014/main" id="{CAFD6585-6A20-49F0-8065-DFB39792E3C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7389ED1-5352-4EE7-8427-C23E8FB964B7}"/>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161546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085430-0838-467F-9384-D8F138D8916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F7BCAD6-A6DD-48F7-AA60-18773142893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ED6727B-BAAB-4A0F-A223-3E0D2CA95231}"/>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5" name="Zástupný symbol pro zápatí 4">
            <a:extLst>
              <a:ext uri="{FF2B5EF4-FFF2-40B4-BE49-F238E27FC236}">
                <a16:creationId xmlns:a16="http://schemas.microsoft.com/office/drawing/2014/main" id="{F84BDDBE-927A-4237-A029-957273603E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0F23CE-9B21-4D49-9D72-DD692414F2EE}"/>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168480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7800F53-695D-4AAF-8AF8-C403FE2983A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506A871-DB50-42F5-9AC7-C037A286629A}"/>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0D8F3BB-C2A1-412B-89DD-4D21DE9C7D68}"/>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5" name="Zástupný symbol pro zápatí 4">
            <a:extLst>
              <a:ext uri="{FF2B5EF4-FFF2-40B4-BE49-F238E27FC236}">
                <a16:creationId xmlns:a16="http://schemas.microsoft.com/office/drawing/2014/main" id="{1E28D981-9CE2-4500-8277-D961C304FFC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476286-F821-413F-A8EA-1853AB2E6B43}"/>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80027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5AFA2D-F772-4D19-8529-7A5E971185E3}"/>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CAAA8E0F-E439-444C-AC7A-A62775E6EFC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E7A6351-75A7-485E-8615-5AC34494F8B0}"/>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5" name="Zástupný symbol pro zápatí 4">
            <a:extLst>
              <a:ext uri="{FF2B5EF4-FFF2-40B4-BE49-F238E27FC236}">
                <a16:creationId xmlns:a16="http://schemas.microsoft.com/office/drawing/2014/main" id="{E3AD3088-6327-42B1-AA4E-C72A7A7FFE3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5F65781-42F7-42D2-A67A-02AA8A97D9D2}"/>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243014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D4C2B8-420B-478B-A3C7-DB1F34960FF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A6ECF206-AFA2-40A6-8436-44727350F4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1D049AA0-6D88-48D6-BAEF-A4A861BF6B1A}"/>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5" name="Zástupný symbol pro zápatí 4">
            <a:extLst>
              <a:ext uri="{FF2B5EF4-FFF2-40B4-BE49-F238E27FC236}">
                <a16:creationId xmlns:a16="http://schemas.microsoft.com/office/drawing/2014/main" id="{22504C18-3906-41BE-864E-1B880363D8A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8A63C5-82A3-448D-83B2-7735FDD364C9}"/>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156837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34A449-AC1C-4168-9CC1-3AF3A75E4431}"/>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FC1B035A-A439-4EB8-B9B1-9DD633195618}"/>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D4E8DB4B-7443-4ACF-9DED-E4372F5C2F5E}"/>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CDF22EF-B46D-4741-9683-514FD8B13FC0}"/>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6" name="Zástupný symbol pro zápatí 5">
            <a:extLst>
              <a:ext uri="{FF2B5EF4-FFF2-40B4-BE49-F238E27FC236}">
                <a16:creationId xmlns:a16="http://schemas.microsoft.com/office/drawing/2014/main" id="{3F88B336-DA57-4D28-8E74-7540E85B445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F732156-D018-40DA-B67D-3987AEECB2E2}"/>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186760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1F10C9-C210-4E5E-8570-8FA2A4DBF13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5EBA2DA6-291C-46D9-A401-19823E86E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F4475F5E-A2D8-4FDB-BBCA-CE9885896D4F}"/>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B38B1155-9986-4B83-9F1C-A27BD6AE37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6CC77557-36CD-40AA-A051-78685BAC73F7}"/>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6D42E6A-F531-43C2-B73C-293846E87C36}"/>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8" name="Zástupný symbol pro zápatí 7">
            <a:extLst>
              <a:ext uri="{FF2B5EF4-FFF2-40B4-BE49-F238E27FC236}">
                <a16:creationId xmlns:a16="http://schemas.microsoft.com/office/drawing/2014/main" id="{A46D52F4-D9B4-41F9-BFE5-88222A7819E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1F00BA5-E122-4853-9908-B2AEC956705E}"/>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2188221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EB09FC-AD4B-4890-B89C-4D179D9150E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17690ED-7FD8-447B-9CAB-AAAF1B51E261}"/>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4" name="Zástupný symbol pro zápatí 3">
            <a:extLst>
              <a:ext uri="{FF2B5EF4-FFF2-40B4-BE49-F238E27FC236}">
                <a16:creationId xmlns:a16="http://schemas.microsoft.com/office/drawing/2014/main" id="{4DA7FBC3-D8B1-40AA-AC0F-CD8F709C9CE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AC749D0-AAF4-42A8-870E-F086F715B5ED}"/>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75037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B57ADE3-6B8D-4E3D-B073-F70BE071E303}"/>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3" name="Zástupný symbol pro zápatí 2">
            <a:extLst>
              <a:ext uri="{FF2B5EF4-FFF2-40B4-BE49-F238E27FC236}">
                <a16:creationId xmlns:a16="http://schemas.microsoft.com/office/drawing/2014/main" id="{45DB1FA4-18ED-4B38-BC30-A6A71EB3421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DD1AAE5-20DB-4B90-8BBD-2ADB53037B27}"/>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95161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219D6D-2483-40A9-9543-FBD3CE20558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DBF77CF7-0CC4-42FC-84E1-DFB3F931E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77612AEA-0BFF-42B5-9A55-5F5A1409F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E7154E1-1DD3-4EA6-A7A9-676452662701}"/>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6" name="Zástupný symbol pro zápatí 5">
            <a:extLst>
              <a:ext uri="{FF2B5EF4-FFF2-40B4-BE49-F238E27FC236}">
                <a16:creationId xmlns:a16="http://schemas.microsoft.com/office/drawing/2014/main" id="{2B21F71E-47B9-4067-9F0E-E64B53D4BC0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9B0AFAB-F66E-4CCC-851B-E35015D08B94}"/>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1792115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652E83-4322-455E-A838-7AA14305E35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AD76461-AEA1-4773-8B15-3372C1187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3E0E505A-D717-44C0-8A66-87BBEDC19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D462708D-1FCE-4261-9555-CB9C294E3907}"/>
              </a:ext>
            </a:extLst>
          </p:cNvPr>
          <p:cNvSpPr>
            <a:spLocks noGrp="1"/>
          </p:cNvSpPr>
          <p:nvPr>
            <p:ph type="dt" sz="half" idx="10"/>
          </p:nvPr>
        </p:nvSpPr>
        <p:spPr/>
        <p:txBody>
          <a:bodyPr/>
          <a:lstStyle/>
          <a:p>
            <a:fld id="{1CF7B5B4-167F-4F55-88FE-64657173ED5C}" type="datetimeFigureOut">
              <a:rPr lang="cs-CZ" smtClean="0"/>
              <a:t>05.11.2021</a:t>
            </a:fld>
            <a:endParaRPr lang="cs-CZ"/>
          </a:p>
        </p:txBody>
      </p:sp>
      <p:sp>
        <p:nvSpPr>
          <p:cNvPr id="6" name="Zástupný symbol pro zápatí 5">
            <a:extLst>
              <a:ext uri="{FF2B5EF4-FFF2-40B4-BE49-F238E27FC236}">
                <a16:creationId xmlns:a16="http://schemas.microsoft.com/office/drawing/2014/main" id="{246F9823-55B7-41A4-B3BC-A37FB51FD6C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7E9264-808A-497B-8795-7AC5A0F911B0}"/>
              </a:ext>
            </a:extLst>
          </p:cNvPr>
          <p:cNvSpPr>
            <a:spLocks noGrp="1"/>
          </p:cNvSpPr>
          <p:nvPr>
            <p:ph type="sldNum" sz="quarter" idx="12"/>
          </p:nvPr>
        </p:nvSpPr>
        <p:spPr/>
        <p:txBody>
          <a:bodyPr/>
          <a:lstStyle/>
          <a:p>
            <a:fld id="{FE50CC7B-8329-4CF2-BA0C-DA8DF3AE7160}" type="slidenum">
              <a:rPr lang="cs-CZ" smtClean="0"/>
              <a:t>‹#›</a:t>
            </a:fld>
            <a:endParaRPr lang="cs-CZ"/>
          </a:p>
        </p:txBody>
      </p:sp>
    </p:spTree>
    <p:extLst>
      <p:ext uri="{BB962C8B-B14F-4D97-AF65-F5344CB8AC3E}">
        <p14:creationId xmlns:p14="http://schemas.microsoft.com/office/powerpoint/2010/main" val="243562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437B4BC-D363-4704-B761-9F8EFEDD6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353726F2-2C43-4015-A246-0DD0A59F05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DF775C0-F33B-4BB0-BFD4-46FAB14EA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7B5B4-167F-4F55-88FE-64657173ED5C}" type="datetimeFigureOut">
              <a:rPr lang="cs-CZ" smtClean="0"/>
              <a:t>05.11.2021</a:t>
            </a:fld>
            <a:endParaRPr lang="cs-CZ"/>
          </a:p>
        </p:txBody>
      </p:sp>
      <p:sp>
        <p:nvSpPr>
          <p:cNvPr id="5" name="Zástupný symbol pro zápatí 4">
            <a:extLst>
              <a:ext uri="{FF2B5EF4-FFF2-40B4-BE49-F238E27FC236}">
                <a16:creationId xmlns:a16="http://schemas.microsoft.com/office/drawing/2014/main" id="{40A7ADEC-1B93-463F-96B0-3CB5F6413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7C4DD76-397A-4704-8E14-D86FD866A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0CC7B-8329-4CF2-BA0C-DA8DF3AE7160}" type="slidenum">
              <a:rPr lang="cs-CZ" smtClean="0"/>
              <a:t>‹#›</a:t>
            </a:fld>
            <a:endParaRPr lang="cs-CZ"/>
          </a:p>
        </p:txBody>
      </p:sp>
    </p:spTree>
    <p:extLst>
      <p:ext uri="{BB962C8B-B14F-4D97-AF65-F5344CB8AC3E}">
        <p14:creationId xmlns:p14="http://schemas.microsoft.com/office/powerpoint/2010/main" val="1303214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nejsinatosama@gmail.com" TargetMode="External"/><Relationship Id="rId2" Type="http://schemas.openxmlformats.org/officeDocument/2006/relationships/hyperlink" Target="http://www.grada.cz/"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7.jp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4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6.jp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9.JP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CC1C896-C675-214E-9AAB-601A4233A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558" y="559049"/>
            <a:ext cx="7037615" cy="4691743"/>
          </a:xfrm>
          <a:prstGeom prst="rect">
            <a:avLst/>
          </a:prstGeom>
        </p:spPr>
      </p:pic>
      <p:sp>
        <p:nvSpPr>
          <p:cNvPr id="12" name="TextovéPole 11">
            <a:extLst>
              <a:ext uri="{FF2B5EF4-FFF2-40B4-BE49-F238E27FC236}">
                <a16:creationId xmlns:a16="http://schemas.microsoft.com/office/drawing/2014/main" id="{B4ED68B3-7BB5-6946-85CF-5192C75E8047}"/>
              </a:ext>
            </a:extLst>
          </p:cNvPr>
          <p:cNvSpPr txBox="1"/>
          <p:nvPr/>
        </p:nvSpPr>
        <p:spPr>
          <a:xfrm>
            <a:off x="391885" y="5467954"/>
            <a:ext cx="11408229" cy="830997"/>
          </a:xfrm>
          <a:prstGeom prst="rect">
            <a:avLst/>
          </a:prstGeom>
          <a:noFill/>
        </p:spPr>
        <p:txBody>
          <a:bodyPr wrap="square">
            <a:spAutoFit/>
          </a:bodyPr>
          <a:lstStyle/>
          <a:p>
            <a:r>
              <a:rPr lang="cs-CZ" sz="4800" b="1" dirty="0">
                <a:solidFill>
                  <a:srgbClr val="EE0C8D"/>
                </a:solidFill>
              </a:rPr>
              <a:t>Nejsi na to sama – průvodce rakovinou prsu</a:t>
            </a:r>
            <a:endParaRPr lang="cs-CZ" sz="4800" dirty="0"/>
          </a:p>
        </p:txBody>
      </p:sp>
    </p:spTree>
    <p:extLst>
      <p:ext uri="{BB962C8B-B14F-4D97-AF65-F5344CB8AC3E}">
        <p14:creationId xmlns:p14="http://schemas.microsoft.com/office/powerpoint/2010/main" val="3928283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83328" y="24776"/>
            <a:ext cx="10148212" cy="1325563"/>
          </a:xfrm>
        </p:spPr>
        <p:txBody>
          <a:bodyPr>
            <a:normAutofit/>
          </a:bodyPr>
          <a:lstStyle/>
          <a:p>
            <a:r>
              <a:rPr lang="cs-CZ" sz="4000" b="1" dirty="0">
                <a:solidFill>
                  <a:srgbClr val="EE0C8D"/>
                </a:solidFill>
              </a:rPr>
              <a:t>Nejsi na to sama – průvodce rakovinou prsu</a:t>
            </a:r>
          </a:p>
        </p:txBody>
      </p:sp>
      <p:sp>
        <p:nvSpPr>
          <p:cNvPr id="5" name="Zástupný obsah 4">
            <a:extLst>
              <a:ext uri="{FF2B5EF4-FFF2-40B4-BE49-F238E27FC236}">
                <a16:creationId xmlns:a16="http://schemas.microsoft.com/office/drawing/2014/main" id="{DB1EE46C-D272-4F4B-87F4-04C111ED2923}"/>
              </a:ext>
            </a:extLst>
          </p:cNvPr>
          <p:cNvSpPr>
            <a:spLocks noGrp="1"/>
          </p:cNvSpPr>
          <p:nvPr>
            <p:ph idx="1"/>
          </p:nvPr>
        </p:nvSpPr>
        <p:spPr>
          <a:xfrm>
            <a:off x="2841294" y="1928586"/>
            <a:ext cx="5886450" cy="3155156"/>
          </a:xfrm>
        </p:spPr>
        <p:txBody>
          <a:bodyPr>
            <a:normAutofit fontScale="77500" lnSpcReduction="20000"/>
          </a:bodyPr>
          <a:lstStyle/>
          <a:p>
            <a:pPr marL="0" indent="0">
              <a:buNone/>
            </a:pPr>
            <a:r>
              <a:rPr lang="cs-CZ" dirty="0">
                <a:solidFill>
                  <a:srgbClr val="EE0C8D"/>
                </a:solidFill>
              </a:rPr>
              <a:t>Garantka prim. MUDr. Miroslava Skovajsová, Ph.D. o knize:</a:t>
            </a:r>
          </a:p>
          <a:p>
            <a:pPr marL="0" indent="0" algn="l">
              <a:buNone/>
            </a:pPr>
            <a:r>
              <a:rPr lang="cs-CZ" sz="2900" dirty="0">
                <a:solidFill>
                  <a:srgbClr val="222222"/>
                </a:solidFill>
              </a:rPr>
              <a:t>„N</a:t>
            </a:r>
            <a:r>
              <a:rPr lang="cs-CZ" sz="2900" b="0" i="0" dirty="0">
                <a:solidFill>
                  <a:srgbClr val="222222"/>
                </a:solidFill>
                <a:effectLst/>
              </a:rPr>
              <a:t>enajdu jiná slova, než že ta knížka je prostě báječná. Vůbec nedokážu pochopit, jak se Ti - vám podařilo udržet "tonus" v textu, objem knížky mě doslova omráčil. Prokládání </a:t>
            </a:r>
            <a:r>
              <a:rPr lang="cs-CZ" sz="2900" b="0" i="0" dirty="0" err="1">
                <a:solidFill>
                  <a:srgbClr val="222222"/>
                </a:solidFill>
                <a:effectLst/>
              </a:rPr>
              <a:t>Belliskami</a:t>
            </a:r>
            <a:r>
              <a:rPr lang="cs-CZ" sz="2900" b="0" i="0" dirty="0">
                <a:solidFill>
                  <a:srgbClr val="222222"/>
                </a:solidFill>
                <a:effectLst/>
              </a:rPr>
              <a:t>, tou čirou upřímností, protože každá popisuje prožité, je prostě geniální. Jsem si jistá, že nikde na světě nevyšel takto dokonalý kompilát potřebné odbornosti , otevřeného srdce a náruče.</a:t>
            </a:r>
            <a:r>
              <a:rPr lang="cs-CZ" sz="2900" dirty="0">
                <a:solidFill>
                  <a:srgbClr val="222222"/>
                </a:solidFill>
              </a:rPr>
              <a:t> </a:t>
            </a:r>
            <a:r>
              <a:rPr lang="cs-CZ" sz="2900" b="0" i="0" dirty="0">
                <a:solidFill>
                  <a:srgbClr val="222222"/>
                </a:solidFill>
                <a:effectLst/>
              </a:rPr>
              <a:t>Velká gratulace. Za sebe si teď přeji, aby se kniha co nejrychleji </a:t>
            </a:r>
            <a:r>
              <a:rPr lang="cs-CZ" sz="2900" b="0" i="0" dirty="0" err="1">
                <a:solidFill>
                  <a:srgbClr val="222222"/>
                </a:solidFill>
                <a:effectLst/>
              </a:rPr>
              <a:t>doporodila</a:t>
            </a:r>
            <a:r>
              <a:rPr lang="cs-CZ" sz="2900" b="0" i="0" dirty="0">
                <a:solidFill>
                  <a:srgbClr val="222222"/>
                </a:solidFill>
                <a:effectLst/>
              </a:rPr>
              <a:t>, už teď chybí na trhu.“</a:t>
            </a:r>
          </a:p>
          <a:p>
            <a:pPr marL="0" indent="0">
              <a:buNone/>
            </a:pPr>
            <a:endParaRPr lang="cs-CZ" dirty="0">
              <a:solidFill>
                <a:srgbClr val="EE0C8D"/>
              </a:solidFill>
            </a:endParaRPr>
          </a:p>
          <a:p>
            <a:pPr marL="0" indent="0">
              <a:buNone/>
            </a:pPr>
            <a:endParaRPr lang="cs-CZ" dirty="0">
              <a:solidFill>
                <a:srgbClr val="EE0C8D"/>
              </a:solidFill>
            </a:endParaRPr>
          </a:p>
        </p:txBody>
      </p:sp>
      <p:pic>
        <p:nvPicPr>
          <p:cNvPr id="4" name="Obrázek 3">
            <a:extLst>
              <a:ext uri="{FF2B5EF4-FFF2-40B4-BE49-F238E27FC236}">
                <a16:creationId xmlns:a16="http://schemas.microsoft.com/office/drawing/2014/main" id="{558FF931-5B31-4C32-8A1E-84DF30B91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6431" y="2959835"/>
            <a:ext cx="2419769" cy="3299134"/>
          </a:xfrm>
          <a:prstGeom prst="rect">
            <a:avLst/>
          </a:prstGeom>
        </p:spPr>
      </p:pic>
      <p:pic>
        <p:nvPicPr>
          <p:cNvPr id="8" name="Obrázek 7">
            <a:extLst>
              <a:ext uri="{FF2B5EF4-FFF2-40B4-BE49-F238E27FC236}">
                <a16:creationId xmlns:a16="http://schemas.microsoft.com/office/drawing/2014/main" id="{6AC7AEE9-7095-405A-AB95-09A4E2CBC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44" y="2906996"/>
            <a:ext cx="2546350" cy="3511550"/>
          </a:xfrm>
          <a:prstGeom prst="rect">
            <a:avLst/>
          </a:prstGeom>
        </p:spPr>
      </p:pic>
      <p:pic>
        <p:nvPicPr>
          <p:cNvPr id="9" name="Obrázek 8">
            <a:extLst>
              <a:ext uri="{FF2B5EF4-FFF2-40B4-BE49-F238E27FC236}">
                <a16:creationId xmlns:a16="http://schemas.microsoft.com/office/drawing/2014/main" id="{B00A6988-58AA-9B43-98A2-40512AB0E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4758" y="230860"/>
            <a:ext cx="1309280" cy="1614779"/>
          </a:xfrm>
          <a:prstGeom prst="rect">
            <a:avLst/>
          </a:prstGeom>
        </p:spPr>
      </p:pic>
    </p:spTree>
    <p:extLst>
      <p:ext uri="{BB962C8B-B14F-4D97-AF65-F5344CB8AC3E}">
        <p14:creationId xmlns:p14="http://schemas.microsoft.com/office/powerpoint/2010/main" val="220252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83328" y="24776"/>
            <a:ext cx="10148212" cy="2006828"/>
          </a:xfrm>
        </p:spPr>
        <p:txBody>
          <a:bodyPr>
            <a:normAutofit/>
          </a:bodyPr>
          <a:lstStyle/>
          <a:p>
            <a:r>
              <a:rPr lang="cs-CZ" sz="4000" b="1" dirty="0">
                <a:solidFill>
                  <a:srgbClr val="EE0C8D"/>
                </a:solidFill>
              </a:rPr>
              <a:t>Nejsi na to sama – průvodce rakovinou prsu</a:t>
            </a:r>
            <a:br>
              <a:rPr lang="cs-CZ" sz="4000" b="1" dirty="0">
                <a:solidFill>
                  <a:srgbClr val="EE0C8D"/>
                </a:solidFill>
              </a:rPr>
            </a:br>
            <a:r>
              <a:rPr lang="cs-CZ" sz="4000" b="1" dirty="0">
                <a:solidFill>
                  <a:srgbClr val="EE0C8D"/>
                </a:solidFill>
              </a:rPr>
              <a:t>Reference</a:t>
            </a:r>
          </a:p>
        </p:txBody>
      </p:sp>
      <p:sp>
        <p:nvSpPr>
          <p:cNvPr id="6" name="Zástupný obsah 5">
            <a:extLst>
              <a:ext uri="{FF2B5EF4-FFF2-40B4-BE49-F238E27FC236}">
                <a16:creationId xmlns:a16="http://schemas.microsoft.com/office/drawing/2014/main" id="{A40A0CE1-0A0A-449B-A7AE-B4A20EF8D951}"/>
              </a:ext>
            </a:extLst>
          </p:cNvPr>
          <p:cNvSpPr>
            <a:spLocks noGrp="1"/>
          </p:cNvSpPr>
          <p:nvPr>
            <p:ph idx="1"/>
          </p:nvPr>
        </p:nvSpPr>
        <p:spPr>
          <a:xfrm>
            <a:off x="861609" y="2040674"/>
            <a:ext cx="9391650" cy="4841875"/>
          </a:xfrm>
        </p:spPr>
        <p:txBody>
          <a:bodyPr>
            <a:normAutofit/>
          </a:bodyPr>
          <a:lstStyle/>
          <a:p>
            <a:pPr marL="0" indent="0">
              <a:lnSpc>
                <a:spcPct val="107000"/>
              </a:lnSpc>
              <a:spcAft>
                <a:spcPts val="800"/>
              </a:spcAft>
              <a:buNone/>
            </a:pPr>
            <a:r>
              <a:rPr lang="cs-CZ" sz="1800" dirty="0">
                <a:solidFill>
                  <a:srgbClr val="222222"/>
                </a:solidFill>
                <a:effectLst/>
                <a:ea typeface="Calibri" panose="020F0502020204030204" pitchFamily="34" charset="0"/>
                <a:cs typeface="Times New Roman" panose="02020603050405020304" pitchFamily="18" charset="0"/>
              </a:rPr>
              <a:t>„</a:t>
            </a:r>
            <a:r>
              <a:rPr lang="cs-CZ" sz="1800" i="1" dirty="0">
                <a:solidFill>
                  <a:srgbClr val="222222"/>
                </a:solidFill>
                <a:effectLst/>
                <a:ea typeface="Calibri" panose="020F0502020204030204" pitchFamily="34" charset="0"/>
                <a:cs typeface="Calibri" panose="020F0502020204030204" pitchFamily="34" charset="0"/>
              </a:rPr>
              <a:t>Moc děkuji Tobě a </a:t>
            </a:r>
            <a:r>
              <a:rPr lang="cs-CZ" sz="1800" i="1" dirty="0" err="1">
                <a:solidFill>
                  <a:srgbClr val="222222"/>
                </a:solidFill>
                <a:effectLst/>
                <a:ea typeface="Calibri" panose="020F0502020204030204" pitchFamily="34" charset="0"/>
                <a:cs typeface="Calibri" panose="020F0502020204030204" pitchFamily="34" charset="0"/>
              </a:rPr>
              <a:t>Belliskám</a:t>
            </a:r>
            <a:r>
              <a:rPr lang="cs-CZ" sz="1800" i="1" dirty="0">
                <a:solidFill>
                  <a:srgbClr val="222222"/>
                </a:solidFill>
                <a:effectLst/>
                <a:ea typeface="Calibri" panose="020F0502020204030204" pitchFamily="34" charset="0"/>
                <a:cs typeface="Calibri" panose="020F0502020204030204" pitchFamily="34" charset="0"/>
              </a:rPr>
              <a:t> za úžasnou knížku, je opravdu moc hezky udělaná a ačkoliv se ke mě dostala až nyní, kdy podstupuji ozařování a valnou většinu léčby už mám za sebou, tak se od ní nemůžu odtrhnout a dává mi odpovědi na otázky, na které jsem doteď neměla odpověď a nebo mě ani nenapadly. Dobíjí mě neuvěřitelnou energií a důvěrou v lepší časy, díky nejsem v tom sama</a:t>
            </a:r>
            <a:r>
              <a:rPr lang="cs-CZ" sz="1800" i="1" dirty="0">
                <a:solidFill>
                  <a:srgbClr val="222222"/>
                </a:solidFill>
                <a:ea typeface="Calibri" panose="020F0502020204030204" pitchFamily="34" charset="0"/>
                <a:cs typeface="Times New Roman" panose="02020603050405020304" pitchFamily="18" charset="0"/>
              </a:rPr>
              <a:t>,“ </a:t>
            </a:r>
            <a:r>
              <a:rPr lang="cs-CZ" sz="1800" dirty="0">
                <a:solidFill>
                  <a:srgbClr val="EFC1C0"/>
                </a:solidFill>
              </a:rPr>
              <a:t>p</a:t>
            </a:r>
            <a:r>
              <a:rPr lang="pt-BR" sz="1800" b="0" i="0" u="none" strike="noStrike" baseline="0" dirty="0">
                <a:solidFill>
                  <a:srgbClr val="EFC1C0"/>
                </a:solidFill>
              </a:rPr>
              <a:t>acientka s rakovinou prsu, </a:t>
            </a:r>
            <a:r>
              <a:rPr lang="cs-CZ" sz="1800" b="0" i="0" u="none" strike="noStrike" baseline="0" dirty="0">
                <a:solidFill>
                  <a:srgbClr val="EFC1C0"/>
                </a:solidFill>
              </a:rPr>
              <a:t>5</a:t>
            </a:r>
            <a:r>
              <a:rPr lang="pt-BR" sz="1800" b="0" i="0" u="none" strike="noStrike" baseline="0" dirty="0">
                <a:solidFill>
                  <a:srgbClr val="EFC1C0"/>
                </a:solidFill>
              </a:rPr>
              <a:t>3 let </a:t>
            </a:r>
            <a:endParaRPr lang="cs-CZ" sz="1800" b="0" i="0" u="none" strike="noStrike" baseline="0" dirty="0">
              <a:solidFill>
                <a:srgbClr val="EFC1C0"/>
              </a:solidFill>
            </a:endParaRPr>
          </a:p>
          <a:p>
            <a:pPr marL="0" indent="0">
              <a:lnSpc>
                <a:spcPct val="107000"/>
              </a:lnSpc>
              <a:spcAft>
                <a:spcPts val="800"/>
              </a:spcAft>
              <a:buNone/>
            </a:pPr>
            <a:r>
              <a:rPr lang="cs-CZ" sz="1800" i="1" dirty="0">
                <a:ea typeface="Times New Roman" panose="02020603050405020304" pitchFamily="18" charset="0"/>
                <a:cs typeface="Calibri" panose="020F0502020204030204" pitchFamily="34" charset="0"/>
              </a:rPr>
              <a:t>„</a:t>
            </a:r>
            <a:r>
              <a:rPr lang="cs-CZ" sz="1800" i="1" dirty="0">
                <a:effectLst/>
                <a:ea typeface="Times New Roman" panose="02020603050405020304" pitchFamily="18" charset="0"/>
                <a:cs typeface="Calibri" panose="020F0502020204030204" pitchFamily="34" charset="0"/>
              </a:rPr>
              <a:t>Knížka je jedním slovem úžasná! Ani se mi nechtělo věřit, že někdo dokáže na papír hodit tolik informací, které jsou úplně srozumitelné i pro nováčka v </a:t>
            </a:r>
            <a:r>
              <a:rPr lang="cs-CZ" sz="1800" i="1" dirty="0" err="1">
                <a:effectLst/>
                <a:ea typeface="Times New Roman" panose="02020603050405020304" pitchFamily="18" charset="0"/>
                <a:cs typeface="Calibri" panose="020F0502020204030204" pitchFamily="34" charset="0"/>
              </a:rPr>
              <a:t>onkosvětě</a:t>
            </a:r>
            <a:r>
              <a:rPr lang="cs-CZ" sz="1800" i="1" dirty="0">
                <a:effectLst/>
                <a:ea typeface="Times New Roman" panose="02020603050405020304" pitchFamily="18" charset="0"/>
                <a:cs typeface="Calibri" panose="020F0502020204030204" pitchFamily="34" charset="0"/>
              </a:rPr>
              <a:t>, ale přitom dostatečně odborné a nezavádějící, navíc podané se skvělým humorem. Úplně mě dostalo to, jak se vám povedlo do slov (a ilustrací – jsou nádherný!) dostat vaše pocity – mockrát jsem se při čtení přistihla s myšlenkou TO JE PŘESNÝ! JAKO BYCH TO PSALA JÁ. Myslím, že opravdu každá žena, které se do cesty připlete rakovina prsu, si po přečtení vaší knížky může říct, že na to opravdu není sama,‘‘ </a:t>
            </a:r>
            <a:r>
              <a:rPr lang="cs-CZ" sz="1800" dirty="0">
                <a:solidFill>
                  <a:srgbClr val="EFC1C0"/>
                </a:solidFill>
              </a:rPr>
              <a:t>p</a:t>
            </a:r>
            <a:r>
              <a:rPr lang="pt-BR" sz="1800" b="0" i="0" u="none" strike="noStrike" baseline="0" dirty="0">
                <a:solidFill>
                  <a:srgbClr val="EFC1C0"/>
                </a:solidFill>
              </a:rPr>
              <a:t>acientka s rakovinou prsu,</a:t>
            </a:r>
            <a:r>
              <a:rPr lang="cs-CZ" sz="1800" b="0" i="0" u="none" strike="noStrike" baseline="0" dirty="0">
                <a:solidFill>
                  <a:srgbClr val="EFC1C0"/>
                </a:solidFill>
              </a:rPr>
              <a:t> 28 let</a:t>
            </a:r>
            <a:endParaRPr lang="cs-CZ" sz="1800" dirty="0">
              <a:effectLst/>
              <a:ea typeface="Times New Roman" panose="02020603050405020304" pitchFamily="18" charset="0"/>
              <a:cs typeface="Calibri" panose="020F0502020204030204" pitchFamily="34" charset="0"/>
            </a:endParaRPr>
          </a:p>
        </p:txBody>
      </p:sp>
      <p:pic>
        <p:nvPicPr>
          <p:cNvPr id="10" name="Obrázek 9">
            <a:extLst>
              <a:ext uri="{FF2B5EF4-FFF2-40B4-BE49-F238E27FC236}">
                <a16:creationId xmlns:a16="http://schemas.microsoft.com/office/drawing/2014/main" id="{593BA69D-6545-446E-A368-AFF3A6087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1540" y="326062"/>
            <a:ext cx="1309280" cy="1614779"/>
          </a:xfrm>
          <a:prstGeom prst="rect">
            <a:avLst/>
          </a:prstGeom>
        </p:spPr>
      </p:pic>
    </p:spTree>
    <p:extLst>
      <p:ext uri="{BB962C8B-B14F-4D97-AF65-F5344CB8AC3E}">
        <p14:creationId xmlns:p14="http://schemas.microsoft.com/office/powerpoint/2010/main" val="29699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83328" y="24776"/>
            <a:ext cx="10148212" cy="1708774"/>
          </a:xfrm>
        </p:spPr>
        <p:txBody>
          <a:bodyPr>
            <a:normAutofit/>
          </a:bodyPr>
          <a:lstStyle/>
          <a:p>
            <a:r>
              <a:rPr lang="cs-CZ" sz="4000" b="1" dirty="0">
                <a:solidFill>
                  <a:srgbClr val="EE0C8D"/>
                </a:solidFill>
              </a:rPr>
              <a:t>Nejsi na to sama – průvodce rakovinou prsu</a:t>
            </a:r>
            <a:br>
              <a:rPr lang="cs-CZ" sz="4000" b="1" dirty="0">
                <a:solidFill>
                  <a:srgbClr val="EE0C8D"/>
                </a:solidFill>
              </a:rPr>
            </a:br>
            <a:r>
              <a:rPr lang="cs-CZ" sz="4000" b="1" dirty="0">
                <a:solidFill>
                  <a:srgbClr val="EE0C8D"/>
                </a:solidFill>
              </a:rPr>
              <a:t>Reference</a:t>
            </a:r>
          </a:p>
        </p:txBody>
      </p:sp>
      <p:sp>
        <p:nvSpPr>
          <p:cNvPr id="6" name="Zástupný obsah 5">
            <a:extLst>
              <a:ext uri="{FF2B5EF4-FFF2-40B4-BE49-F238E27FC236}">
                <a16:creationId xmlns:a16="http://schemas.microsoft.com/office/drawing/2014/main" id="{F7C6A855-F101-4166-8EEB-CFD3956974D1}"/>
              </a:ext>
            </a:extLst>
          </p:cNvPr>
          <p:cNvSpPr>
            <a:spLocks noGrp="1"/>
          </p:cNvSpPr>
          <p:nvPr>
            <p:ph idx="1"/>
          </p:nvPr>
        </p:nvSpPr>
        <p:spPr>
          <a:xfrm>
            <a:off x="838200" y="1825625"/>
            <a:ext cx="10039350" cy="4813300"/>
          </a:xfrm>
        </p:spPr>
        <p:txBody>
          <a:bodyPr>
            <a:normAutofit fontScale="77500" lnSpcReduction="20000"/>
          </a:bodyPr>
          <a:lstStyle/>
          <a:p>
            <a:pPr marL="0" indent="0" algn="l">
              <a:lnSpc>
                <a:spcPct val="127000"/>
              </a:lnSpc>
              <a:buNone/>
            </a:pPr>
            <a:r>
              <a:rPr lang="cs-CZ" sz="2300" b="0" i="1" u="none" strike="noStrike" baseline="0" dirty="0">
                <a:solidFill>
                  <a:srgbClr val="050707"/>
                </a:solidFill>
              </a:rPr>
              <a:t>„Píšu vám s poděkováním - vaše kniha je úžasná! Zvedla mi náladu už v okamžiku, kdy jsem ji přebírala od pošťáka a potom pokaždé, když jsem ji otevřela. Propojit odborné informace společně se zkušenostmi pacientek byl skvělý nápad. Nadšená jsem také z rozsahu témat, která kniha </a:t>
            </a:r>
            <a:r>
              <a:rPr lang="pl-PL" sz="2300" b="0" i="1" u="none" strike="noStrike" baseline="0" dirty="0">
                <a:solidFill>
                  <a:srgbClr val="050707"/>
                </a:solidFill>
              </a:rPr>
              <a:t>pokryla. Opravdu jsem (ani na internetu) doposud nenašla takto komplexní zdroj informací na jednom místě. </a:t>
            </a:r>
            <a:r>
              <a:rPr lang="cs-CZ" sz="2300" b="0" i="1" u="none" strike="noStrike" baseline="0" dirty="0">
                <a:solidFill>
                  <a:srgbClr val="050707"/>
                </a:solidFill>
              </a:rPr>
              <a:t>Přála bych si, aby měly všechny pacientky možnost tuto knihu </a:t>
            </a:r>
            <a:r>
              <a:rPr lang="pl-PL" sz="2300" b="0" i="1" u="none" strike="noStrike" baseline="0" dirty="0">
                <a:solidFill>
                  <a:srgbClr val="050707"/>
                </a:solidFill>
              </a:rPr>
              <a:t>prolistovat, protože může pomoci s odstraněním strachu z </a:t>
            </a:r>
            <a:r>
              <a:rPr lang="pt-BR" sz="2300" b="0" i="1" u="none" strike="noStrike" baseline="0" dirty="0">
                <a:solidFill>
                  <a:srgbClr val="050707"/>
                </a:solidFill>
              </a:rPr>
              <a:t>toho, co bude. Ať už se jedná o očekávaná (a obávaná)</a:t>
            </a:r>
            <a:r>
              <a:rPr lang="cs-CZ" sz="2300" b="0" i="1" u="none" strike="noStrike" baseline="0" dirty="0">
                <a:solidFill>
                  <a:srgbClr val="050707"/>
                </a:solidFill>
              </a:rPr>
              <a:t> </a:t>
            </a:r>
            <a:r>
              <a:rPr lang="pl-PL" sz="2300" b="0" i="1" u="none" strike="noStrike" baseline="0" dirty="0">
                <a:solidFill>
                  <a:srgbClr val="050707"/>
                </a:solidFill>
              </a:rPr>
              <a:t>vyšetření, léčbu, ale i strach z toho, jak se zapojit zpátky do </a:t>
            </a:r>
            <a:r>
              <a:rPr lang="cs-CZ" sz="2300" b="0" i="1" u="none" strike="noStrike" baseline="0" dirty="0">
                <a:solidFill>
                  <a:srgbClr val="050707"/>
                </a:solidFill>
              </a:rPr>
              <a:t>života (a půjde to vůbec...?). Já už teď vím, že to půjde! A až zase na chvíli tuhle jistotu ztratím, vím, kde ji opět naleznu.“ </a:t>
            </a:r>
            <a:r>
              <a:rPr lang="cs-CZ" sz="2300" dirty="0">
                <a:solidFill>
                  <a:srgbClr val="EFC1C0"/>
                </a:solidFill>
              </a:rPr>
              <a:t>p</a:t>
            </a:r>
            <a:r>
              <a:rPr lang="pt-BR" sz="2300" b="0" i="0" u="none" strike="noStrike" baseline="0" dirty="0">
                <a:solidFill>
                  <a:srgbClr val="EFC1C0"/>
                </a:solidFill>
              </a:rPr>
              <a:t>acientka s rakovinou prsu, 43 let</a:t>
            </a:r>
            <a:endParaRPr lang="cs-CZ" sz="2300" b="0" i="0" u="none" strike="noStrike" baseline="0" dirty="0">
              <a:solidFill>
                <a:srgbClr val="EFC1C0"/>
              </a:solidFill>
            </a:endParaRPr>
          </a:p>
          <a:p>
            <a:pPr marL="0" indent="0" algn="l">
              <a:lnSpc>
                <a:spcPct val="127000"/>
              </a:lnSpc>
              <a:buNone/>
            </a:pPr>
            <a:endParaRPr lang="cs-CZ" sz="2300" dirty="0">
              <a:solidFill>
                <a:srgbClr val="EFC1C0"/>
              </a:solidFill>
            </a:endParaRPr>
          </a:p>
          <a:p>
            <a:pPr marL="0" indent="0">
              <a:lnSpc>
                <a:spcPct val="127000"/>
              </a:lnSpc>
              <a:buNone/>
            </a:pPr>
            <a:r>
              <a:rPr lang="cs-CZ" sz="2300" i="1" dirty="0">
                <a:effectLst/>
                <a:ea typeface="Calibri" panose="020F0502020204030204" pitchFamily="34" charset="0"/>
                <a:cs typeface="Calibri" panose="020F0502020204030204" pitchFamily="34" charset="0"/>
              </a:rPr>
              <a:t>„Nikolko, </a:t>
            </a:r>
            <a:r>
              <a:rPr lang="cs-CZ" sz="2300" i="1" dirty="0">
                <a:ea typeface="Calibri" panose="020F0502020204030204" pitchFamily="34" charset="0"/>
                <a:cs typeface="Calibri" panose="020F0502020204030204" pitchFamily="34" charset="0"/>
              </a:rPr>
              <a:t>Vy a zbytek týmu jste neskutečný dar pro všechny ženy a rodiny pacientek s rakovinou prsu. Dcera se dozvěděla diagnózu před 14ti dny, žije v Budapešti, já od té doby starostmi skoro nespala. Díky za rychlé zaslání knihy, prosím ráda bych si zakoupila ještě jednu, tu první jsem přečetla jedním dechem a obratem poslala dceři do nemocnice, již ji má u sebe. Chci vás podpořit a hlavně mít i já knihu stále u sebe. Teď vím, co dceru čeká a co prožívá, dokážu jí být díky vám mnohem větší oporou. V té knize je skutečně vše, na co jsem hledala odpovědi, děkuju,“ </a:t>
            </a:r>
            <a:r>
              <a:rPr lang="cs-CZ" sz="2300" dirty="0">
                <a:solidFill>
                  <a:srgbClr val="EFC1C0"/>
                </a:solidFill>
              </a:rPr>
              <a:t>maminka pacientka s rakovinou prsu</a:t>
            </a:r>
            <a:endParaRPr lang="cs-CZ" sz="2300" dirty="0"/>
          </a:p>
          <a:p>
            <a:pPr marL="0" indent="0" algn="l">
              <a:buNone/>
            </a:pPr>
            <a:endParaRPr lang="cs-CZ" dirty="0"/>
          </a:p>
        </p:txBody>
      </p:sp>
      <p:pic>
        <p:nvPicPr>
          <p:cNvPr id="9" name="Obrázek 8">
            <a:extLst>
              <a:ext uri="{FF2B5EF4-FFF2-40B4-BE49-F238E27FC236}">
                <a16:creationId xmlns:a16="http://schemas.microsoft.com/office/drawing/2014/main" id="{01138317-F10F-4339-8CC3-B6C0B4694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9160" y="210846"/>
            <a:ext cx="1309280" cy="1614779"/>
          </a:xfrm>
          <a:prstGeom prst="rect">
            <a:avLst/>
          </a:prstGeom>
        </p:spPr>
      </p:pic>
    </p:spTree>
    <p:extLst>
      <p:ext uri="{BB962C8B-B14F-4D97-AF65-F5344CB8AC3E}">
        <p14:creationId xmlns:p14="http://schemas.microsoft.com/office/powerpoint/2010/main" val="246654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349978" y="581393"/>
            <a:ext cx="9632222" cy="902664"/>
          </a:xfrm>
        </p:spPr>
        <p:txBody>
          <a:bodyPr>
            <a:noAutofit/>
          </a:bodyPr>
          <a:lstStyle/>
          <a:p>
            <a:r>
              <a:rPr lang="cs-CZ" sz="4000" b="1" dirty="0">
                <a:solidFill>
                  <a:srgbClr val="EE0C8D"/>
                </a:solidFill>
              </a:rPr>
              <a:t>Nejsi na to sama – průvodce rakovinou prsu</a:t>
            </a:r>
            <a:br>
              <a:rPr lang="cs-CZ" sz="4000" b="1" dirty="0">
                <a:solidFill>
                  <a:srgbClr val="EE0C8D"/>
                </a:solidFill>
              </a:rPr>
            </a:br>
            <a:r>
              <a:rPr lang="cs-CZ" sz="4000" b="1" dirty="0">
                <a:solidFill>
                  <a:srgbClr val="EE0C8D"/>
                </a:solidFill>
              </a:rPr>
              <a:t>Mediální pokrytí</a:t>
            </a:r>
          </a:p>
        </p:txBody>
      </p:sp>
      <p:sp>
        <p:nvSpPr>
          <p:cNvPr id="6" name="Zástupný obsah 5">
            <a:extLst>
              <a:ext uri="{FF2B5EF4-FFF2-40B4-BE49-F238E27FC236}">
                <a16:creationId xmlns:a16="http://schemas.microsoft.com/office/drawing/2014/main" id="{F7C6A855-F101-4166-8EEB-CFD3956974D1}"/>
              </a:ext>
            </a:extLst>
          </p:cNvPr>
          <p:cNvSpPr>
            <a:spLocks noGrp="1"/>
          </p:cNvSpPr>
          <p:nvPr>
            <p:ph idx="1"/>
          </p:nvPr>
        </p:nvSpPr>
        <p:spPr>
          <a:xfrm>
            <a:off x="381210" y="1824839"/>
            <a:ext cx="6335276" cy="4706590"/>
          </a:xfrm>
        </p:spPr>
        <p:txBody>
          <a:bodyPr>
            <a:normAutofit fontScale="62500" lnSpcReduction="20000"/>
          </a:bodyPr>
          <a:lstStyle/>
          <a:p>
            <a:pPr marL="0" indent="0" algn="l">
              <a:lnSpc>
                <a:spcPct val="127000"/>
              </a:lnSpc>
              <a:buNone/>
            </a:pPr>
            <a:r>
              <a:rPr lang="cs-CZ" dirty="0"/>
              <a:t>Celkem </a:t>
            </a:r>
            <a:r>
              <a:rPr lang="cs-CZ" b="1" dirty="0">
                <a:solidFill>
                  <a:srgbClr val="EE0C8D"/>
                </a:solidFill>
              </a:rPr>
              <a:t>28 mediálních výstupů v tisku </a:t>
            </a:r>
            <a:r>
              <a:rPr lang="cs-CZ" dirty="0"/>
              <a:t>(Blesk, Blesk pro ženy článek, Blesk pro ženy inzerce, Rytmus života, Claudie, Moje psychologie, </a:t>
            </a:r>
            <a:r>
              <a:rPr lang="cs-CZ" dirty="0" err="1"/>
              <a:t>Marrianne</a:t>
            </a:r>
            <a:r>
              <a:rPr lang="cs-CZ" dirty="0"/>
              <a:t>, Pestrý svět, Svět ženy a další).</a:t>
            </a:r>
          </a:p>
          <a:p>
            <a:pPr marL="0" indent="0" algn="l">
              <a:lnSpc>
                <a:spcPct val="127000"/>
              </a:lnSpc>
              <a:buNone/>
            </a:pPr>
            <a:endParaRPr lang="cs-CZ" dirty="0"/>
          </a:p>
          <a:p>
            <a:pPr marL="0" indent="0" algn="l">
              <a:lnSpc>
                <a:spcPct val="127000"/>
              </a:lnSpc>
              <a:buNone/>
            </a:pPr>
            <a:r>
              <a:rPr lang="cs-CZ" b="1" dirty="0">
                <a:solidFill>
                  <a:srgbClr val="EE0C8D"/>
                </a:solidFill>
              </a:rPr>
              <a:t>18 článků na webech </a:t>
            </a:r>
            <a:r>
              <a:rPr lang="cs-CZ" dirty="0"/>
              <a:t>(ulekare.cz, blesk.cz, bleskprozeny.cz, inspirante.cz, rodina21.cz, tojeseznace.cz, klubknihomolu.cz, lacultura.cz, trendyzdravi.cz, topvip.cz, ceskenoviny1.eu a další.</a:t>
            </a:r>
          </a:p>
          <a:p>
            <a:pPr marL="0" indent="0" algn="l">
              <a:lnSpc>
                <a:spcPct val="127000"/>
              </a:lnSpc>
              <a:buNone/>
            </a:pPr>
            <a:endParaRPr lang="cs-CZ" dirty="0"/>
          </a:p>
          <a:p>
            <a:pPr marL="0" indent="0" algn="l">
              <a:lnSpc>
                <a:spcPct val="127000"/>
              </a:lnSpc>
              <a:buNone/>
            </a:pPr>
            <a:r>
              <a:rPr lang="cs-CZ" dirty="0"/>
              <a:t>Posty sociální sítě (Tomáš Šebek, Iva Pazderková, Šantal </a:t>
            </a:r>
            <a:r>
              <a:rPr lang="cs-CZ" dirty="0" err="1"/>
              <a:t>Poullain</a:t>
            </a:r>
            <a:r>
              <a:rPr lang="cs-CZ" dirty="0"/>
              <a:t>, Prsa v háji, AVON, Grada a další) zásah více než </a:t>
            </a:r>
            <a:r>
              <a:rPr lang="cs-CZ" b="1" dirty="0">
                <a:solidFill>
                  <a:srgbClr val="EE0C8D"/>
                </a:solidFill>
              </a:rPr>
              <a:t>980 000 uživatelů.</a:t>
            </a:r>
          </a:p>
          <a:p>
            <a:pPr marL="0" indent="0" algn="l">
              <a:lnSpc>
                <a:spcPct val="127000"/>
              </a:lnSpc>
              <a:buNone/>
            </a:pPr>
            <a:endParaRPr lang="cs-CZ" b="1" dirty="0"/>
          </a:p>
          <a:p>
            <a:pPr marL="0" indent="0" algn="l">
              <a:lnSpc>
                <a:spcPct val="127000"/>
              </a:lnSpc>
              <a:buNone/>
            </a:pPr>
            <a:r>
              <a:rPr lang="cs-CZ" b="1" dirty="0">
                <a:solidFill>
                  <a:srgbClr val="EE0C8D"/>
                </a:solidFill>
              </a:rPr>
              <a:t>Propagace na Radiožurnálu, </a:t>
            </a:r>
            <a:r>
              <a:rPr lang="cs-CZ" dirty="0"/>
              <a:t>autorská čtení.</a:t>
            </a:r>
            <a:endParaRPr lang="cs-CZ" b="1" dirty="0"/>
          </a:p>
        </p:txBody>
      </p:sp>
      <p:pic>
        <p:nvPicPr>
          <p:cNvPr id="4" name="Obrázek 3">
            <a:extLst>
              <a:ext uri="{FF2B5EF4-FFF2-40B4-BE49-F238E27FC236}">
                <a16:creationId xmlns:a16="http://schemas.microsoft.com/office/drawing/2014/main" id="{DA72A2D8-6A6D-4B91-82B0-FE4BCD5EB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875" y="2247916"/>
            <a:ext cx="5258271" cy="3505184"/>
          </a:xfrm>
          <a:prstGeom prst="rect">
            <a:avLst/>
          </a:prstGeom>
        </p:spPr>
      </p:pic>
      <p:pic>
        <p:nvPicPr>
          <p:cNvPr id="8" name="Obrázek 7">
            <a:extLst>
              <a:ext uri="{FF2B5EF4-FFF2-40B4-BE49-F238E27FC236}">
                <a16:creationId xmlns:a16="http://schemas.microsoft.com/office/drawing/2014/main" id="{C6DCFB06-DEFA-C346-AA80-AAB7FE1D5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9110" y="421598"/>
            <a:ext cx="1309280" cy="1614779"/>
          </a:xfrm>
          <a:prstGeom prst="rect">
            <a:avLst/>
          </a:prstGeom>
        </p:spPr>
      </p:pic>
    </p:spTree>
    <p:extLst>
      <p:ext uri="{BB962C8B-B14F-4D97-AF65-F5344CB8AC3E}">
        <p14:creationId xmlns:p14="http://schemas.microsoft.com/office/powerpoint/2010/main" val="322306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83328" y="24776"/>
            <a:ext cx="10148212" cy="1325563"/>
          </a:xfrm>
        </p:spPr>
        <p:txBody>
          <a:bodyPr>
            <a:normAutofit/>
          </a:bodyPr>
          <a:lstStyle/>
          <a:p>
            <a:r>
              <a:rPr lang="cs-CZ" sz="4000" b="1" dirty="0">
                <a:solidFill>
                  <a:srgbClr val="EE0C8D"/>
                </a:solidFill>
              </a:rPr>
              <a:t>Nejsi na to sama – průvodce rakovinou prsu</a:t>
            </a:r>
          </a:p>
        </p:txBody>
      </p:sp>
      <p:sp>
        <p:nvSpPr>
          <p:cNvPr id="5" name="Zástupný obsah 4">
            <a:extLst>
              <a:ext uri="{FF2B5EF4-FFF2-40B4-BE49-F238E27FC236}">
                <a16:creationId xmlns:a16="http://schemas.microsoft.com/office/drawing/2014/main" id="{DB1EE46C-D272-4F4B-87F4-04C111ED2923}"/>
              </a:ext>
            </a:extLst>
          </p:cNvPr>
          <p:cNvSpPr>
            <a:spLocks noGrp="1"/>
          </p:cNvSpPr>
          <p:nvPr>
            <p:ph idx="1"/>
          </p:nvPr>
        </p:nvSpPr>
        <p:spPr>
          <a:xfrm>
            <a:off x="264252" y="1032724"/>
            <a:ext cx="11854083" cy="5677744"/>
          </a:xfrm>
        </p:spPr>
        <p:txBody>
          <a:bodyPr>
            <a:normAutofit/>
          </a:bodyPr>
          <a:lstStyle/>
          <a:p>
            <a:pPr marL="0" indent="0">
              <a:buNone/>
            </a:pPr>
            <a:r>
              <a:rPr lang="cs-CZ" dirty="0">
                <a:solidFill>
                  <a:srgbClr val="EE0C8D"/>
                </a:solidFill>
              </a:rPr>
              <a:t>CENA KNIHY:</a:t>
            </a:r>
          </a:p>
          <a:p>
            <a:pPr marL="0" indent="0">
              <a:buNone/>
            </a:pPr>
            <a:r>
              <a:rPr lang="cs-CZ" sz="1600" dirty="0"/>
              <a:t>Pro nově diagnostikované pacientky a pacientky v léčbě (operace, </a:t>
            </a:r>
            <a:r>
              <a:rPr lang="cs-CZ" sz="1600" dirty="0" err="1"/>
              <a:t>chemo</a:t>
            </a:r>
            <a:r>
              <a:rPr lang="cs-CZ" sz="1600" dirty="0"/>
              <a:t>, ozařování) je kniha ZDARMA.</a:t>
            </a:r>
          </a:p>
          <a:p>
            <a:pPr marL="0" indent="0">
              <a:buNone/>
            </a:pPr>
            <a:r>
              <a:rPr lang="cs-CZ" sz="1600" dirty="0"/>
              <a:t>Pro pacientky všechny ostatní pacientky je kniha ze zvýhodněnou cenu 200,-Kč.</a:t>
            </a:r>
          </a:p>
          <a:p>
            <a:pPr marL="0" indent="0">
              <a:buNone/>
            </a:pPr>
            <a:r>
              <a:rPr lang="cs-CZ" sz="1600" dirty="0"/>
              <a:t>Prodejní cena je 400,-Kč – celou částkou přispějete na zajištění dvou výtisků knih pro pacientky.</a:t>
            </a:r>
          </a:p>
          <a:p>
            <a:pPr marL="0" indent="0">
              <a:buNone/>
            </a:pPr>
            <a:r>
              <a:rPr lang="cs-CZ" sz="1600" dirty="0"/>
              <a:t>Knihu lze zakoupit také v nakladatelství GRADA na e-shopu </a:t>
            </a:r>
            <a:r>
              <a:rPr lang="cs-CZ" sz="1600" dirty="0">
                <a:hlinkClick r:id="rId2"/>
              </a:rPr>
              <a:t>www.grada.cz</a:t>
            </a:r>
            <a:r>
              <a:rPr lang="cs-CZ" sz="1600" dirty="0"/>
              <a:t> a ve vybraných knihkupectví za cenu 299,-Kč.</a:t>
            </a:r>
            <a:endParaRPr lang="cs-CZ" dirty="0">
              <a:solidFill>
                <a:srgbClr val="EE0C8D"/>
              </a:solidFill>
            </a:endParaRPr>
          </a:p>
          <a:p>
            <a:pPr marL="0" indent="0">
              <a:buNone/>
            </a:pPr>
            <a:r>
              <a:rPr lang="cs-CZ" dirty="0">
                <a:solidFill>
                  <a:srgbClr val="EE0C8D"/>
                </a:solidFill>
              </a:rPr>
              <a:t>JAK OBJEDNAT KNIHU:</a:t>
            </a:r>
          </a:p>
          <a:p>
            <a:pPr marL="0" indent="0">
              <a:buNone/>
            </a:pPr>
            <a:r>
              <a:rPr lang="cs-CZ" sz="1600" dirty="0"/>
              <a:t>O knihu zdarma nebo o zakoupení knihy si pište na e-mail: </a:t>
            </a:r>
            <a:r>
              <a:rPr lang="cs-CZ" sz="1600" b="1" dirty="0">
                <a:solidFill>
                  <a:srgbClr val="EE0C8D"/>
                </a:solidFill>
                <a:hlinkClick r:id="rId3"/>
              </a:rPr>
              <a:t>nejsinatosama@gmail.com</a:t>
            </a:r>
            <a:endParaRPr lang="cs-CZ" sz="1600" b="1" dirty="0">
              <a:solidFill>
                <a:srgbClr val="EE0C8D"/>
              </a:solidFill>
            </a:endParaRPr>
          </a:p>
          <a:p>
            <a:pPr marL="0" indent="0">
              <a:buNone/>
            </a:pPr>
            <a:r>
              <a:rPr lang="cs-CZ" sz="1600" dirty="0"/>
              <a:t>Pro více informací ke knize a objednávání můžete také volat na AVON Linku za zdravá prsa na bezplatné číslo 800 546 546, vždy v pracovní dny od 10:00 do 18:00 hod.</a:t>
            </a:r>
          </a:p>
          <a:p>
            <a:pPr marL="0" indent="0">
              <a:buNone/>
            </a:pPr>
            <a:r>
              <a:rPr lang="cs-CZ" dirty="0">
                <a:solidFill>
                  <a:srgbClr val="EE0C8D"/>
                </a:solidFill>
              </a:rPr>
              <a:t>DISTRIBUCE KNIHY:</a:t>
            </a:r>
          </a:p>
          <a:p>
            <a:pPr marL="0" indent="0">
              <a:buNone/>
            </a:pPr>
            <a:r>
              <a:rPr lang="cs-CZ" sz="1600" dirty="0"/>
              <a:t>Zaslání poštou na adresu po uhrazení poštovného a balného ve výši 50,-Kč (předem na účet </a:t>
            </a:r>
            <a:r>
              <a:rPr lang="cs-CZ" sz="1600" dirty="0" err="1"/>
              <a:t>Bellis</a:t>
            </a:r>
            <a:r>
              <a:rPr lang="cs-CZ" sz="1600" dirty="0"/>
              <a:t>).</a:t>
            </a:r>
          </a:p>
          <a:p>
            <a:pPr marL="0" indent="0">
              <a:buNone/>
            </a:pPr>
            <a:r>
              <a:rPr lang="cs-CZ" sz="1600" dirty="0"/>
              <a:t>Osobní vyzvednutí: Praha 3, Praha 2, Praha 6, Příbram, Hradec Králové, Pardubice a další města, která budou postupně doplněny na webu www.bellisky.cz </a:t>
            </a:r>
          </a:p>
          <a:p>
            <a:pPr marL="0" indent="0">
              <a:buNone/>
            </a:pPr>
            <a:r>
              <a:rPr lang="cs-CZ" sz="1600" dirty="0"/>
              <a:t>Ve vybraných Komplexních onkologických centrech, ve vybraných mamo centrech v Nemocničních knihovničkách a na dalších místech.</a:t>
            </a:r>
          </a:p>
          <a:p>
            <a:pPr marL="0" indent="0">
              <a:buNone/>
            </a:pPr>
            <a:r>
              <a:rPr lang="cs-CZ" sz="1600" dirty="0"/>
              <a:t>Aktuálně všechny místa s distribucí knihy najdete na webu </a:t>
            </a:r>
            <a:r>
              <a:rPr lang="cs-CZ" sz="2400" b="1" dirty="0">
                <a:solidFill>
                  <a:srgbClr val="EE0C8D"/>
                </a:solidFill>
              </a:rPr>
              <a:t>www.bellisky.cz</a:t>
            </a:r>
          </a:p>
          <a:p>
            <a:pPr marL="0" indent="0">
              <a:buNone/>
            </a:pPr>
            <a:endParaRPr lang="cs-CZ" sz="1600" b="1" dirty="0">
              <a:solidFill>
                <a:srgbClr val="EE0C8D"/>
              </a:solidFill>
            </a:endParaRPr>
          </a:p>
          <a:p>
            <a:pPr marL="0" indent="0">
              <a:buNone/>
            </a:pPr>
            <a:endParaRPr lang="cs-CZ" sz="1600" b="1" dirty="0">
              <a:solidFill>
                <a:srgbClr val="EE0C8D"/>
              </a:solidFill>
            </a:endParaRPr>
          </a:p>
          <a:p>
            <a:pPr marL="0" indent="0">
              <a:buNone/>
            </a:pPr>
            <a:endParaRPr lang="cs-CZ" dirty="0">
              <a:solidFill>
                <a:srgbClr val="EE0C8D"/>
              </a:solidFill>
            </a:endParaRPr>
          </a:p>
          <a:p>
            <a:pPr marL="0" indent="0">
              <a:buNone/>
            </a:pPr>
            <a:endParaRPr lang="cs-CZ" sz="1600" b="1" dirty="0">
              <a:solidFill>
                <a:srgbClr val="EE0C8D"/>
              </a:solidFill>
            </a:endParaRPr>
          </a:p>
          <a:p>
            <a:pPr marL="0" indent="0">
              <a:buNone/>
            </a:pPr>
            <a:endParaRPr lang="cs-CZ" dirty="0">
              <a:solidFill>
                <a:srgbClr val="EE0C8D"/>
              </a:solidFill>
            </a:endParaRPr>
          </a:p>
        </p:txBody>
      </p:sp>
      <p:pic>
        <p:nvPicPr>
          <p:cNvPr id="7" name="Obrázek 6">
            <a:extLst>
              <a:ext uri="{FF2B5EF4-FFF2-40B4-BE49-F238E27FC236}">
                <a16:creationId xmlns:a16="http://schemas.microsoft.com/office/drawing/2014/main" id="{141AF42E-0904-6F4D-9508-72B916FBA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8468" y="225334"/>
            <a:ext cx="1309280" cy="1614779"/>
          </a:xfrm>
          <a:prstGeom prst="rect">
            <a:avLst/>
          </a:prstGeom>
        </p:spPr>
      </p:pic>
    </p:spTree>
    <p:extLst>
      <p:ext uri="{BB962C8B-B14F-4D97-AF65-F5344CB8AC3E}">
        <p14:creationId xmlns:p14="http://schemas.microsoft.com/office/powerpoint/2010/main" val="211779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83328" y="24776"/>
            <a:ext cx="10148212" cy="1325563"/>
          </a:xfrm>
        </p:spPr>
        <p:txBody>
          <a:bodyPr>
            <a:normAutofit/>
          </a:bodyPr>
          <a:lstStyle/>
          <a:p>
            <a:r>
              <a:rPr lang="cs-CZ" sz="4000" b="1" dirty="0">
                <a:solidFill>
                  <a:srgbClr val="EE0C8D"/>
                </a:solidFill>
              </a:rPr>
              <a:t>Nejsi na to sama – průvodce rakovinou prsu</a:t>
            </a:r>
          </a:p>
        </p:txBody>
      </p:sp>
      <p:sp>
        <p:nvSpPr>
          <p:cNvPr id="12" name="TextovéPole 11">
            <a:extLst>
              <a:ext uri="{FF2B5EF4-FFF2-40B4-BE49-F238E27FC236}">
                <a16:creationId xmlns:a16="http://schemas.microsoft.com/office/drawing/2014/main" id="{7051EC70-CA9D-48D6-B54C-56B8AF3A4A76}"/>
              </a:ext>
            </a:extLst>
          </p:cNvPr>
          <p:cNvSpPr txBox="1"/>
          <p:nvPr/>
        </p:nvSpPr>
        <p:spPr>
          <a:xfrm>
            <a:off x="644523" y="5259029"/>
            <a:ext cx="11102249" cy="1569660"/>
          </a:xfrm>
          <a:prstGeom prst="rect">
            <a:avLst/>
          </a:prstGeom>
          <a:noFill/>
        </p:spPr>
        <p:txBody>
          <a:bodyPr wrap="square" rtlCol="0">
            <a:spAutoFit/>
          </a:bodyPr>
          <a:lstStyle/>
          <a:p>
            <a:r>
              <a:rPr lang="cs-CZ" sz="4800" dirty="0">
                <a:solidFill>
                  <a:srgbClr val="EE0C8D"/>
                </a:solidFill>
              </a:rPr>
              <a:t>ZE SRCE DĚKUJEME VŠEM, KTEŘÍ JAKKOLIV PŘISPĚLI KE VZNIKU TÉTO KNIHY</a:t>
            </a:r>
          </a:p>
        </p:txBody>
      </p:sp>
      <p:pic>
        <p:nvPicPr>
          <p:cNvPr id="4" name="Obrázek 3">
            <a:extLst>
              <a:ext uri="{FF2B5EF4-FFF2-40B4-BE49-F238E27FC236}">
                <a16:creationId xmlns:a16="http://schemas.microsoft.com/office/drawing/2014/main" id="{E77D9C2D-0695-4FFF-AAD8-D4AE50191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1161559"/>
            <a:ext cx="4216400" cy="4286250"/>
          </a:xfrm>
          <a:prstGeom prst="rect">
            <a:avLst/>
          </a:prstGeom>
        </p:spPr>
      </p:pic>
      <p:sp>
        <p:nvSpPr>
          <p:cNvPr id="3" name="TextovéPole 2">
            <a:extLst>
              <a:ext uri="{FF2B5EF4-FFF2-40B4-BE49-F238E27FC236}">
                <a16:creationId xmlns:a16="http://schemas.microsoft.com/office/drawing/2014/main" id="{4A882A8E-E95D-4124-896E-531D38F507B8}"/>
              </a:ext>
            </a:extLst>
          </p:cNvPr>
          <p:cNvSpPr txBox="1"/>
          <p:nvPr/>
        </p:nvSpPr>
        <p:spPr>
          <a:xfrm>
            <a:off x="4876597" y="2264905"/>
            <a:ext cx="6150429" cy="2308324"/>
          </a:xfrm>
          <a:prstGeom prst="rect">
            <a:avLst/>
          </a:prstGeom>
          <a:noFill/>
        </p:spPr>
        <p:txBody>
          <a:bodyPr wrap="square" rtlCol="0">
            <a:spAutoFit/>
          </a:bodyPr>
          <a:lstStyle/>
          <a:p>
            <a:r>
              <a:rPr lang="cs-CZ" b="1" dirty="0">
                <a:solidFill>
                  <a:srgbClr val="EE0C8D"/>
                </a:solidFill>
              </a:rPr>
              <a:t>Autorka nápadu a hlavní autorka textů, koordinace vydání knihy: </a:t>
            </a:r>
            <a:r>
              <a:rPr lang="cs-CZ" dirty="0"/>
              <a:t>Nikol Pazderová</a:t>
            </a:r>
          </a:p>
          <a:p>
            <a:r>
              <a:rPr lang="cs-CZ" b="1" dirty="0">
                <a:solidFill>
                  <a:srgbClr val="EE0C8D"/>
                </a:solidFill>
              </a:rPr>
              <a:t>Editace textů: </a:t>
            </a:r>
            <a:r>
              <a:rPr lang="cs-CZ" dirty="0"/>
              <a:t>Bára Topinková</a:t>
            </a:r>
          </a:p>
          <a:p>
            <a:r>
              <a:rPr lang="cs-CZ" b="1" dirty="0">
                <a:solidFill>
                  <a:srgbClr val="EE0C8D"/>
                </a:solidFill>
              </a:rPr>
              <a:t>Ilustrace: </a:t>
            </a:r>
            <a:r>
              <a:rPr lang="cs-CZ" dirty="0"/>
              <a:t>Kateřina Dubská</a:t>
            </a:r>
          </a:p>
          <a:p>
            <a:r>
              <a:rPr lang="cs-CZ" b="1" dirty="0">
                <a:solidFill>
                  <a:srgbClr val="EE0C8D"/>
                </a:solidFill>
              </a:rPr>
              <a:t>Do knihy přispěly: </a:t>
            </a:r>
            <a:r>
              <a:rPr lang="cs-CZ" dirty="0"/>
              <a:t>Nikola Musilová Petra Svobodová, Veronika Zemanová, Adéla </a:t>
            </a:r>
            <a:r>
              <a:rPr lang="cs-CZ" dirty="0" err="1"/>
              <a:t>Le</a:t>
            </a:r>
            <a:r>
              <a:rPr lang="cs-CZ" dirty="0"/>
              <a:t> Van, Edita Strusková a další </a:t>
            </a:r>
            <a:r>
              <a:rPr lang="cs-CZ" dirty="0" err="1"/>
              <a:t>Bellisky</a:t>
            </a:r>
            <a:r>
              <a:rPr lang="cs-CZ" dirty="0"/>
              <a:t> dle účasti na dotazníkovém šetření</a:t>
            </a:r>
          </a:p>
          <a:p>
            <a:endParaRPr lang="cs-CZ" dirty="0"/>
          </a:p>
        </p:txBody>
      </p:sp>
      <p:pic>
        <p:nvPicPr>
          <p:cNvPr id="7" name="Obrázek 6">
            <a:extLst>
              <a:ext uri="{FF2B5EF4-FFF2-40B4-BE49-F238E27FC236}">
                <a16:creationId xmlns:a16="http://schemas.microsoft.com/office/drawing/2014/main" id="{CD3555ED-F394-EC45-AD88-AEBE0A262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6617" y="307226"/>
            <a:ext cx="1309280" cy="1614779"/>
          </a:xfrm>
          <a:prstGeom prst="rect">
            <a:avLst/>
          </a:prstGeom>
        </p:spPr>
      </p:pic>
    </p:spTree>
    <p:extLst>
      <p:ext uri="{BB962C8B-B14F-4D97-AF65-F5344CB8AC3E}">
        <p14:creationId xmlns:p14="http://schemas.microsoft.com/office/powerpoint/2010/main" val="1676704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C26C4-7FD3-43E9-B206-06AD3A76D680}"/>
              </a:ext>
            </a:extLst>
          </p:cNvPr>
          <p:cNvSpPr>
            <a:spLocks noGrp="1"/>
          </p:cNvSpPr>
          <p:nvPr>
            <p:ph type="ctrTitle"/>
          </p:nvPr>
        </p:nvSpPr>
        <p:spPr>
          <a:xfrm>
            <a:off x="1578428" y="4853397"/>
            <a:ext cx="9239076" cy="939567"/>
          </a:xfrm>
        </p:spPr>
        <p:txBody>
          <a:bodyPr>
            <a:normAutofit fontScale="90000"/>
          </a:bodyPr>
          <a:lstStyle/>
          <a:p>
            <a:r>
              <a:rPr lang="cs-CZ" sz="5400" b="1" dirty="0">
                <a:solidFill>
                  <a:srgbClr val="EE0C8D"/>
                </a:solidFill>
              </a:rPr>
              <a:t>Mladé ženy s rakovinou prsu </a:t>
            </a:r>
            <a:br>
              <a:rPr lang="cs-CZ" sz="5400" b="1" dirty="0">
                <a:solidFill>
                  <a:srgbClr val="EE0C8D"/>
                </a:solidFill>
              </a:rPr>
            </a:br>
            <a:r>
              <a:rPr lang="cs-CZ" sz="5400" b="1" dirty="0">
                <a:solidFill>
                  <a:srgbClr val="EE0C8D"/>
                </a:solidFill>
              </a:rPr>
              <a:t>v roce 2021</a:t>
            </a:r>
          </a:p>
        </p:txBody>
      </p:sp>
      <p:pic>
        <p:nvPicPr>
          <p:cNvPr id="5" name="Obrázek 4">
            <a:extLst>
              <a:ext uri="{FF2B5EF4-FFF2-40B4-BE49-F238E27FC236}">
                <a16:creationId xmlns:a16="http://schemas.microsoft.com/office/drawing/2014/main" id="{91C3E80F-F90F-48A8-B39D-4E714F17B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702" y="1013839"/>
            <a:ext cx="5249366" cy="2910539"/>
          </a:xfrm>
          <a:prstGeom prst="rect">
            <a:avLst/>
          </a:prstGeom>
        </p:spPr>
      </p:pic>
      <p:pic>
        <p:nvPicPr>
          <p:cNvPr id="6" name="Obrázek 5">
            <a:extLst>
              <a:ext uri="{FF2B5EF4-FFF2-40B4-BE49-F238E27FC236}">
                <a16:creationId xmlns:a16="http://schemas.microsoft.com/office/drawing/2014/main" id="{E339F2C2-5AD8-42BF-8405-4FF50D79CE79}"/>
              </a:ext>
            </a:extLst>
          </p:cNvPr>
          <p:cNvPicPr>
            <a:picLocks noChangeAspect="1"/>
          </p:cNvPicPr>
          <p:nvPr/>
        </p:nvPicPr>
        <p:blipFill rotWithShape="1">
          <a:blip r:embed="rId3">
            <a:clrChange>
              <a:clrFrom>
                <a:srgbClr val="FFFFFF"/>
              </a:clrFrom>
              <a:clrTo>
                <a:srgbClr val="FFFFFF">
                  <a:alpha val="0"/>
                </a:srgbClr>
              </a:clrTo>
            </a:clrChange>
          </a:blip>
          <a:srcRect l="1" r="134"/>
          <a:stretch/>
        </p:blipFill>
        <p:spPr>
          <a:xfrm>
            <a:off x="9158952" y="482967"/>
            <a:ext cx="2310063" cy="2402148"/>
          </a:xfrm>
          <a:prstGeom prst="rect">
            <a:avLst/>
          </a:prstGeom>
          <a:ln>
            <a:noFill/>
          </a:ln>
          <a:effectLst>
            <a:outerShdw blurRad="292100" dist="139700" dir="2700000" algn="tl" rotWithShape="0">
              <a:srgbClr val="333333">
                <a:alpha val="65000"/>
              </a:srgbClr>
            </a:outerShdw>
          </a:effectLst>
        </p:spPr>
      </p:pic>
      <p:sp>
        <p:nvSpPr>
          <p:cNvPr id="3" name="TextovéPole 2">
            <a:extLst>
              <a:ext uri="{FF2B5EF4-FFF2-40B4-BE49-F238E27FC236}">
                <a16:creationId xmlns:a16="http://schemas.microsoft.com/office/drawing/2014/main" id="{E6655757-A943-4456-91F2-84DC164CF6E9}"/>
              </a:ext>
            </a:extLst>
          </p:cNvPr>
          <p:cNvSpPr txBox="1"/>
          <p:nvPr/>
        </p:nvSpPr>
        <p:spPr>
          <a:xfrm>
            <a:off x="4343400" y="5886637"/>
            <a:ext cx="4391189" cy="369332"/>
          </a:xfrm>
          <a:prstGeom prst="rect">
            <a:avLst/>
          </a:prstGeom>
          <a:noFill/>
        </p:spPr>
        <p:txBody>
          <a:bodyPr wrap="square" rtlCol="0">
            <a:spAutoFit/>
          </a:bodyPr>
          <a:lstStyle/>
          <a:p>
            <a:r>
              <a:rPr lang="cs-CZ" dirty="0"/>
              <a:t>Ing. Nikol Pazderová, manažerka projektu</a:t>
            </a:r>
          </a:p>
        </p:txBody>
      </p:sp>
    </p:spTree>
    <p:extLst>
      <p:ext uri="{BB962C8B-B14F-4D97-AF65-F5344CB8AC3E}">
        <p14:creationId xmlns:p14="http://schemas.microsoft.com/office/powerpoint/2010/main" val="370560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FB7891E-6DE5-B544-B1CF-76232155BD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71" y="0"/>
            <a:ext cx="10260667" cy="6857999"/>
          </a:xfrm>
        </p:spPr>
      </p:pic>
      <p:pic>
        <p:nvPicPr>
          <p:cNvPr id="6" name="Obrázek 5">
            <a:extLst>
              <a:ext uri="{FF2B5EF4-FFF2-40B4-BE49-F238E27FC236}">
                <a16:creationId xmlns:a16="http://schemas.microsoft.com/office/drawing/2014/main" id="{0B29CCA7-95C0-8B47-AE5A-C4B3BD01C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696" y="0"/>
            <a:ext cx="1920447" cy="2558088"/>
          </a:xfrm>
          <a:prstGeom prst="rect">
            <a:avLst/>
          </a:prstGeom>
        </p:spPr>
      </p:pic>
    </p:spTree>
    <p:extLst>
      <p:ext uri="{BB962C8B-B14F-4D97-AF65-F5344CB8AC3E}">
        <p14:creationId xmlns:p14="http://schemas.microsoft.com/office/powerpoint/2010/main" val="147011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838200" y="113184"/>
            <a:ext cx="10508484" cy="1325563"/>
          </a:xfrm>
        </p:spPr>
        <p:txBody>
          <a:bodyPr/>
          <a:lstStyle/>
          <a:p>
            <a:r>
              <a:rPr lang="cs-CZ" b="1" dirty="0">
                <a:solidFill>
                  <a:srgbClr val="EE0C8D"/>
                </a:solidFill>
              </a:rPr>
              <a:t>Jaký byl rok 2021?</a:t>
            </a:r>
          </a:p>
        </p:txBody>
      </p:sp>
      <p:sp>
        <p:nvSpPr>
          <p:cNvPr id="3" name="Zástupný symbol pro obsah 2">
            <a:extLst>
              <a:ext uri="{FF2B5EF4-FFF2-40B4-BE49-F238E27FC236}">
                <a16:creationId xmlns:a16="http://schemas.microsoft.com/office/drawing/2014/main" id="{B6054F4D-FC12-4367-90B2-7F361617583A}"/>
              </a:ext>
            </a:extLst>
          </p:cNvPr>
          <p:cNvSpPr>
            <a:spLocks noGrp="1"/>
          </p:cNvSpPr>
          <p:nvPr>
            <p:ph idx="1"/>
          </p:nvPr>
        </p:nvSpPr>
        <p:spPr>
          <a:xfrm>
            <a:off x="838199" y="1362076"/>
            <a:ext cx="8795657" cy="5382740"/>
          </a:xfrm>
        </p:spPr>
        <p:txBody>
          <a:bodyPr>
            <a:normAutofit fontScale="85000" lnSpcReduction="20000"/>
          </a:bodyPr>
          <a:lstStyle/>
          <a:p>
            <a:pPr marL="0" indent="0">
              <a:buNone/>
            </a:pPr>
            <a:r>
              <a:rPr lang="cs-CZ" b="1" dirty="0">
                <a:solidFill>
                  <a:srgbClr val="EE0C8D"/>
                </a:solidFill>
              </a:rPr>
              <a:t>Nejsi na to sama – průvodce rakovinou prsu: </a:t>
            </a:r>
            <a:r>
              <a:rPr lang="cs-CZ" dirty="0"/>
              <a:t>vydání knihy, velmi pozitivní zpětná vazba</a:t>
            </a:r>
          </a:p>
          <a:p>
            <a:pPr marL="0" indent="0">
              <a:buNone/>
            </a:pPr>
            <a:endParaRPr lang="cs-CZ" dirty="0"/>
          </a:p>
          <a:p>
            <a:pPr marL="0" indent="0">
              <a:buNone/>
            </a:pPr>
            <a:r>
              <a:rPr lang="cs-CZ" b="1" dirty="0">
                <a:solidFill>
                  <a:srgbClr val="EE0C8D"/>
                </a:solidFill>
              </a:rPr>
              <a:t>Leden – květen: </a:t>
            </a:r>
            <a:r>
              <a:rPr lang="cs-CZ" dirty="0"/>
              <a:t>online aktivity/</a:t>
            </a:r>
            <a:r>
              <a:rPr lang="cs-CZ" dirty="0" err="1"/>
              <a:t>fundraising</a:t>
            </a:r>
            <a:r>
              <a:rPr lang="cs-CZ" dirty="0"/>
              <a:t>/PR a distribuce knihy/</a:t>
            </a:r>
            <a:r>
              <a:rPr lang="cs-CZ" dirty="0" err="1"/>
              <a:t>promo</a:t>
            </a:r>
            <a:r>
              <a:rPr lang="cs-CZ" dirty="0"/>
              <a:t> focení/web a sociální sítě</a:t>
            </a:r>
          </a:p>
          <a:p>
            <a:pPr marL="0" indent="0">
              <a:buNone/>
            </a:pPr>
            <a:endParaRPr lang="cs-CZ" dirty="0"/>
          </a:p>
          <a:p>
            <a:pPr marL="0" indent="0">
              <a:buNone/>
            </a:pPr>
            <a:r>
              <a:rPr lang="cs-CZ" b="1" dirty="0">
                <a:solidFill>
                  <a:srgbClr val="EE0C8D"/>
                </a:solidFill>
              </a:rPr>
              <a:t>Online aktivity: </a:t>
            </a:r>
            <a:r>
              <a:rPr lang="cs-CZ" dirty="0" err="1"/>
              <a:t>webináře</a:t>
            </a:r>
            <a:r>
              <a:rPr lang="cs-CZ" dirty="0"/>
              <a:t>, videa, podpora a pomoc online, online edukace</a:t>
            </a:r>
          </a:p>
          <a:p>
            <a:pPr marL="0" indent="0">
              <a:buNone/>
            </a:pPr>
            <a:endParaRPr lang="cs-CZ" b="1" dirty="0">
              <a:solidFill>
                <a:srgbClr val="EE0C8D"/>
              </a:solidFill>
            </a:endParaRPr>
          </a:p>
          <a:p>
            <a:pPr marL="0" indent="0">
              <a:buNone/>
            </a:pPr>
            <a:r>
              <a:rPr lang="cs-CZ" dirty="0"/>
              <a:t>Pokračování oblíbeného projektu </a:t>
            </a:r>
            <a:r>
              <a:rPr lang="cs-CZ" b="1" dirty="0">
                <a:solidFill>
                  <a:srgbClr val="EE0C8D"/>
                </a:solidFill>
              </a:rPr>
              <a:t>„Zpět do kondice“ </a:t>
            </a:r>
          </a:p>
          <a:p>
            <a:pPr marL="0" indent="0">
              <a:buNone/>
            </a:pPr>
            <a:endParaRPr lang="cs-CZ" dirty="0">
              <a:solidFill>
                <a:srgbClr val="EE0C8D"/>
              </a:solidFill>
            </a:endParaRPr>
          </a:p>
          <a:p>
            <a:pPr marL="0" indent="0">
              <a:buNone/>
            </a:pPr>
            <a:r>
              <a:rPr lang="cs-CZ" dirty="0"/>
              <a:t>Říjnová kampaň na podporu samovyšetření (.)(.) </a:t>
            </a:r>
            <a:r>
              <a:rPr lang="cs-CZ" b="1" dirty="0">
                <a:solidFill>
                  <a:srgbClr val="EE0C8D"/>
                </a:solidFill>
              </a:rPr>
              <a:t>#</a:t>
            </a:r>
            <a:r>
              <a:rPr lang="cs-CZ" b="1" dirty="0" err="1">
                <a:solidFill>
                  <a:srgbClr val="EE0C8D"/>
                </a:solidFill>
              </a:rPr>
              <a:t>HlidejSiJe</a:t>
            </a:r>
            <a:endParaRPr lang="cs-CZ" b="1" dirty="0">
              <a:solidFill>
                <a:srgbClr val="EE0C8D"/>
              </a:solidFill>
            </a:endParaRPr>
          </a:p>
          <a:p>
            <a:pPr marL="0" indent="0">
              <a:buNone/>
            </a:pPr>
            <a:endParaRPr lang="cs-CZ" b="1" dirty="0">
              <a:solidFill>
                <a:srgbClr val="EE0C8D"/>
              </a:solidFill>
            </a:endParaRPr>
          </a:p>
          <a:p>
            <a:pPr marL="0" indent="0">
              <a:buNone/>
            </a:pPr>
            <a:r>
              <a:rPr lang="cs-CZ" b="1" dirty="0" err="1">
                <a:solidFill>
                  <a:srgbClr val="EE0C8D"/>
                </a:solidFill>
              </a:rPr>
              <a:t>Křeset</a:t>
            </a:r>
            <a:r>
              <a:rPr lang="cs-CZ" b="1" dirty="0">
                <a:solidFill>
                  <a:srgbClr val="EE0C8D"/>
                </a:solidFill>
              </a:rPr>
              <a:t> knihy, </a:t>
            </a:r>
            <a:r>
              <a:rPr lang="cs-CZ" b="1" dirty="0" err="1">
                <a:solidFill>
                  <a:srgbClr val="EE0C8D"/>
                </a:solidFill>
              </a:rPr>
              <a:t>Race</a:t>
            </a:r>
            <a:r>
              <a:rPr lang="cs-CZ" b="1" dirty="0">
                <a:solidFill>
                  <a:srgbClr val="EE0C8D"/>
                </a:solidFill>
              </a:rPr>
              <a:t> </a:t>
            </a:r>
            <a:r>
              <a:rPr lang="cs-CZ" b="1" dirty="0" err="1">
                <a:solidFill>
                  <a:srgbClr val="EE0C8D"/>
                </a:solidFill>
              </a:rPr>
              <a:t>for</a:t>
            </a:r>
            <a:r>
              <a:rPr lang="cs-CZ" b="1" dirty="0">
                <a:solidFill>
                  <a:srgbClr val="EE0C8D"/>
                </a:solidFill>
              </a:rPr>
              <a:t> </a:t>
            </a:r>
            <a:r>
              <a:rPr lang="cs-CZ" b="1" dirty="0" err="1">
                <a:solidFill>
                  <a:srgbClr val="EE0C8D"/>
                </a:solidFill>
              </a:rPr>
              <a:t>the</a:t>
            </a:r>
            <a:r>
              <a:rPr lang="cs-CZ" b="1" dirty="0">
                <a:solidFill>
                  <a:srgbClr val="EE0C8D"/>
                </a:solidFill>
              </a:rPr>
              <a:t> </a:t>
            </a:r>
            <a:r>
              <a:rPr lang="cs-CZ" b="1" dirty="0" err="1">
                <a:solidFill>
                  <a:srgbClr val="EE0C8D"/>
                </a:solidFill>
              </a:rPr>
              <a:t>Cure</a:t>
            </a:r>
            <a:r>
              <a:rPr lang="cs-CZ" b="1" dirty="0">
                <a:solidFill>
                  <a:srgbClr val="EE0C8D"/>
                </a:solidFill>
              </a:rPr>
              <a:t>, R.E.R.E., Benefiční večer </a:t>
            </a:r>
            <a:r>
              <a:rPr lang="cs-CZ" b="1" dirty="0" err="1">
                <a:solidFill>
                  <a:srgbClr val="EE0C8D"/>
                </a:solidFill>
              </a:rPr>
              <a:t>Bellis</a:t>
            </a:r>
            <a:endParaRPr lang="cs-CZ" b="1" dirty="0">
              <a:solidFill>
                <a:srgbClr val="EE0C8D"/>
              </a:solidFill>
            </a:endParaRPr>
          </a:p>
          <a:p>
            <a:pPr marL="0" indent="0">
              <a:buNone/>
            </a:pPr>
            <a:endParaRPr lang="cs-CZ" b="1" dirty="0">
              <a:solidFill>
                <a:srgbClr val="EE0C8D"/>
              </a:solidFill>
            </a:endParaRPr>
          </a:p>
          <a:p>
            <a:pPr marL="0" indent="0">
              <a:buNone/>
            </a:pPr>
            <a:endParaRPr lang="cs-CZ" dirty="0"/>
          </a:p>
          <a:p>
            <a:endParaRPr lang="cs-CZ" dirty="0"/>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7" name="Obrázek 6">
            <a:extLst>
              <a:ext uri="{FF2B5EF4-FFF2-40B4-BE49-F238E27FC236}">
                <a16:creationId xmlns:a16="http://schemas.microsoft.com/office/drawing/2014/main" id="{0658C013-841B-4DF2-8C8D-CB2DE84CC7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666763">
            <a:off x="9467997" y="3063462"/>
            <a:ext cx="2359493" cy="2249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928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685800" y="386877"/>
            <a:ext cx="10537371" cy="1325563"/>
          </a:xfrm>
        </p:spPr>
        <p:txBody>
          <a:bodyPr/>
          <a:lstStyle/>
          <a:p>
            <a:r>
              <a:rPr lang="cs-CZ" b="1" dirty="0">
                <a:solidFill>
                  <a:srgbClr val="EE0C8D"/>
                </a:solidFill>
              </a:rPr>
              <a:t>28. 1. Ocenění 3. místo Zlatý banán</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3" name="Obrázek 2">
            <a:extLst>
              <a:ext uri="{FF2B5EF4-FFF2-40B4-BE49-F238E27FC236}">
                <a16:creationId xmlns:a16="http://schemas.microsoft.com/office/drawing/2014/main" id="{DA1D4A95-887A-431E-B87D-6144F38954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03491" y="2969342"/>
            <a:ext cx="2385091" cy="2332671"/>
          </a:xfrm>
          <a:prstGeom prst="rect">
            <a:avLst/>
          </a:prstGeom>
          <a:ln>
            <a:noFill/>
          </a:ln>
          <a:effectLst>
            <a:outerShdw blurRad="292100" dist="139700" dir="2700000" algn="tl" rotWithShape="0">
              <a:srgbClr val="333333">
                <a:alpha val="65000"/>
              </a:srgbClr>
            </a:outerShdw>
          </a:effectLst>
        </p:spPr>
      </p:pic>
      <p:pic>
        <p:nvPicPr>
          <p:cNvPr id="8" name="Zástupný obsah 7">
            <a:extLst>
              <a:ext uri="{FF2B5EF4-FFF2-40B4-BE49-F238E27FC236}">
                <a16:creationId xmlns:a16="http://schemas.microsoft.com/office/drawing/2014/main" id="{A03BE2DE-609F-B548-B7A6-31732FFDDA5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5543" y="1830382"/>
            <a:ext cx="6912429" cy="4610590"/>
          </a:xfrm>
        </p:spPr>
      </p:pic>
    </p:spTree>
    <p:extLst>
      <p:ext uri="{BB962C8B-B14F-4D97-AF65-F5344CB8AC3E}">
        <p14:creationId xmlns:p14="http://schemas.microsoft.com/office/powerpoint/2010/main" val="423882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obsah 7">
            <a:extLst>
              <a:ext uri="{FF2B5EF4-FFF2-40B4-BE49-F238E27FC236}">
                <a16:creationId xmlns:a16="http://schemas.microsoft.com/office/drawing/2014/main" id="{B13C0E36-102F-4CF6-93B2-1DD286D21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691" y="6934"/>
            <a:ext cx="5171716" cy="6851065"/>
          </a:xfrm>
          <a:prstGeom prst="rect">
            <a:avLst/>
          </a:prstGeom>
        </p:spPr>
      </p:pic>
      <p:pic>
        <p:nvPicPr>
          <p:cNvPr id="7" name="Obrázek 6">
            <a:extLst>
              <a:ext uri="{FF2B5EF4-FFF2-40B4-BE49-F238E27FC236}">
                <a16:creationId xmlns:a16="http://schemas.microsoft.com/office/drawing/2014/main" id="{7B9695FA-F9FD-BC44-B208-95B290FAE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579" y="5133004"/>
            <a:ext cx="1309280" cy="1614779"/>
          </a:xfrm>
          <a:prstGeom prst="rect">
            <a:avLst/>
          </a:prstGeom>
        </p:spPr>
      </p:pic>
    </p:spTree>
    <p:extLst>
      <p:ext uri="{BB962C8B-B14F-4D97-AF65-F5344CB8AC3E}">
        <p14:creationId xmlns:p14="http://schemas.microsoft.com/office/powerpoint/2010/main" val="3006569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730779" y="193438"/>
            <a:ext cx="10623021" cy="1325563"/>
          </a:xfrm>
        </p:spPr>
        <p:txBody>
          <a:bodyPr/>
          <a:lstStyle/>
          <a:p>
            <a:r>
              <a:rPr lang="cs-CZ" b="1" dirty="0">
                <a:solidFill>
                  <a:srgbClr val="EE0C8D"/>
                </a:solidFill>
              </a:rPr>
              <a:t>4. 2. Online představení knihy</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9" name="Zástupný obsah 8">
            <a:extLst>
              <a:ext uri="{FF2B5EF4-FFF2-40B4-BE49-F238E27FC236}">
                <a16:creationId xmlns:a16="http://schemas.microsoft.com/office/drawing/2014/main" id="{DB377FDB-D03C-0C4F-BC9E-6DE87DD9E0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779" y="2043339"/>
            <a:ext cx="7159928" cy="4351338"/>
          </a:xfrm>
        </p:spPr>
      </p:pic>
      <p:sp>
        <p:nvSpPr>
          <p:cNvPr id="10" name="TextovéPole 9">
            <a:extLst>
              <a:ext uri="{FF2B5EF4-FFF2-40B4-BE49-F238E27FC236}">
                <a16:creationId xmlns:a16="http://schemas.microsoft.com/office/drawing/2014/main" id="{E501C61E-EDF5-3D4A-B0D9-031FB07F7656}"/>
              </a:ext>
            </a:extLst>
          </p:cNvPr>
          <p:cNvSpPr txBox="1"/>
          <p:nvPr/>
        </p:nvSpPr>
        <p:spPr>
          <a:xfrm>
            <a:off x="838200" y="1371600"/>
            <a:ext cx="6030191" cy="461665"/>
          </a:xfrm>
          <a:prstGeom prst="rect">
            <a:avLst/>
          </a:prstGeom>
          <a:noFill/>
        </p:spPr>
        <p:txBody>
          <a:bodyPr wrap="square" rtlCol="0">
            <a:spAutoFit/>
          </a:bodyPr>
          <a:lstStyle/>
          <a:p>
            <a:r>
              <a:rPr lang="cs-CZ" sz="2400" dirty="0"/>
              <a:t>5,8 tisíc zhlédnutí</a:t>
            </a:r>
          </a:p>
        </p:txBody>
      </p:sp>
      <p:pic>
        <p:nvPicPr>
          <p:cNvPr id="12" name="Obrázek 11">
            <a:extLst>
              <a:ext uri="{FF2B5EF4-FFF2-40B4-BE49-F238E27FC236}">
                <a16:creationId xmlns:a16="http://schemas.microsoft.com/office/drawing/2014/main" id="{2543C0D1-5E0E-2142-BE4A-5A50CF6E9DA6}"/>
              </a:ext>
            </a:extLst>
          </p:cNvPr>
          <p:cNvPicPr>
            <a:picLocks noChangeAspect="1"/>
          </p:cNvPicPr>
          <p:nvPr/>
        </p:nvPicPr>
        <p:blipFill rotWithShape="1">
          <a:blip r:embed="rId4">
            <a:clrChange>
              <a:clrFrom>
                <a:srgbClr val="FFFFFF"/>
              </a:clrFrom>
              <a:clrTo>
                <a:srgbClr val="FFFFFF">
                  <a:alpha val="0"/>
                </a:srgbClr>
              </a:clrTo>
            </a:clrChange>
          </a:blip>
          <a:srcRect l="1" r="134"/>
          <a:stretch/>
        </p:blipFill>
        <p:spPr>
          <a:xfrm>
            <a:off x="9278765" y="2987138"/>
            <a:ext cx="2075035" cy="2157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642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730779" y="193438"/>
            <a:ext cx="10623021" cy="1325563"/>
          </a:xfrm>
        </p:spPr>
        <p:txBody>
          <a:bodyPr/>
          <a:lstStyle/>
          <a:p>
            <a:r>
              <a:rPr lang="cs-CZ" b="1" dirty="0">
                <a:solidFill>
                  <a:srgbClr val="EE0C8D"/>
                </a:solidFill>
              </a:rPr>
              <a:t>13. 2. PROMO foto</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7" name="Zástupný obsah 6">
            <a:extLst>
              <a:ext uri="{FF2B5EF4-FFF2-40B4-BE49-F238E27FC236}">
                <a16:creationId xmlns:a16="http://schemas.microsoft.com/office/drawing/2014/main" id="{97C335F4-8B25-C443-8239-7D25179C7A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780" y="1424520"/>
            <a:ext cx="3661388" cy="2440926"/>
          </a:xfrm>
        </p:spPr>
      </p:pic>
      <p:pic>
        <p:nvPicPr>
          <p:cNvPr id="13" name="Obrázek 12">
            <a:extLst>
              <a:ext uri="{FF2B5EF4-FFF2-40B4-BE49-F238E27FC236}">
                <a16:creationId xmlns:a16="http://schemas.microsoft.com/office/drawing/2014/main" id="{67EAA3C3-BF7A-CA4A-A633-E79CCC706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323" y="1424520"/>
            <a:ext cx="3664968" cy="2440926"/>
          </a:xfrm>
          <a:prstGeom prst="rect">
            <a:avLst/>
          </a:prstGeom>
        </p:spPr>
      </p:pic>
      <p:pic>
        <p:nvPicPr>
          <p:cNvPr id="15" name="Obrázek 14">
            <a:extLst>
              <a:ext uri="{FF2B5EF4-FFF2-40B4-BE49-F238E27FC236}">
                <a16:creationId xmlns:a16="http://schemas.microsoft.com/office/drawing/2014/main" id="{77947125-8BE6-8F48-8E6D-7B5CE2FE8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0323" y="4067772"/>
            <a:ext cx="3661389" cy="2440926"/>
          </a:xfrm>
          <a:prstGeom prst="rect">
            <a:avLst/>
          </a:prstGeom>
        </p:spPr>
      </p:pic>
      <p:pic>
        <p:nvPicPr>
          <p:cNvPr id="17" name="Obrázek 16">
            <a:extLst>
              <a:ext uri="{FF2B5EF4-FFF2-40B4-BE49-F238E27FC236}">
                <a16:creationId xmlns:a16="http://schemas.microsoft.com/office/drawing/2014/main" id="{680C62BF-0321-0147-B1D2-E14133773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779" y="4067772"/>
            <a:ext cx="3661389" cy="2440926"/>
          </a:xfrm>
          <a:prstGeom prst="rect">
            <a:avLst/>
          </a:prstGeom>
        </p:spPr>
      </p:pic>
      <p:pic>
        <p:nvPicPr>
          <p:cNvPr id="18" name="Obrázek 17">
            <a:extLst>
              <a:ext uri="{FF2B5EF4-FFF2-40B4-BE49-F238E27FC236}">
                <a16:creationId xmlns:a16="http://schemas.microsoft.com/office/drawing/2014/main" id="{2D85816A-9F31-7949-93E9-6AAE401FDA2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666763">
            <a:off x="8886105" y="3073852"/>
            <a:ext cx="2359493" cy="2249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363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730779" y="193438"/>
            <a:ext cx="10623021" cy="1325563"/>
          </a:xfrm>
        </p:spPr>
        <p:txBody>
          <a:bodyPr/>
          <a:lstStyle/>
          <a:p>
            <a:r>
              <a:rPr lang="cs-CZ" b="1" dirty="0">
                <a:solidFill>
                  <a:srgbClr val="EE0C8D"/>
                </a:solidFill>
              </a:rPr>
              <a:t>13. 2. PROMO foto</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8" name="Zástupný obsah 7">
            <a:extLst>
              <a:ext uri="{FF2B5EF4-FFF2-40B4-BE49-F238E27FC236}">
                <a16:creationId xmlns:a16="http://schemas.microsoft.com/office/drawing/2014/main" id="{E7507E7C-3C35-E840-B53A-11CACA09A6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423" y="1308268"/>
            <a:ext cx="3758231" cy="2442850"/>
          </a:xfrm>
        </p:spPr>
      </p:pic>
      <p:pic>
        <p:nvPicPr>
          <p:cNvPr id="10" name="Obrázek 9">
            <a:extLst>
              <a:ext uri="{FF2B5EF4-FFF2-40B4-BE49-F238E27FC236}">
                <a16:creationId xmlns:a16="http://schemas.microsoft.com/office/drawing/2014/main" id="{67CB1F75-62DC-DF4E-849B-C84E51183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173" y="2758850"/>
            <a:ext cx="3837827" cy="2558551"/>
          </a:xfrm>
          <a:prstGeom prst="rect">
            <a:avLst/>
          </a:prstGeom>
        </p:spPr>
      </p:pic>
      <p:pic>
        <p:nvPicPr>
          <p:cNvPr id="12" name="Obrázek 11">
            <a:extLst>
              <a:ext uri="{FF2B5EF4-FFF2-40B4-BE49-F238E27FC236}">
                <a16:creationId xmlns:a16="http://schemas.microsoft.com/office/drawing/2014/main" id="{659D1A1C-AA81-DD40-8FA0-3C03033FB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936" y="4226629"/>
            <a:ext cx="3837827" cy="2558551"/>
          </a:xfrm>
          <a:prstGeom prst="rect">
            <a:avLst/>
          </a:prstGeom>
        </p:spPr>
      </p:pic>
      <p:pic>
        <p:nvPicPr>
          <p:cNvPr id="19" name="Obrázek 18">
            <a:extLst>
              <a:ext uri="{FF2B5EF4-FFF2-40B4-BE49-F238E27FC236}">
                <a16:creationId xmlns:a16="http://schemas.microsoft.com/office/drawing/2014/main" id="{AB2C3233-6D6A-D94C-AF12-D4DD747893E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5383" y="4178958"/>
            <a:ext cx="2025172" cy="1980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302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p:txBody>
          <a:bodyPr/>
          <a:lstStyle/>
          <a:p>
            <a:r>
              <a:rPr lang="cs-CZ" b="1" dirty="0">
                <a:solidFill>
                  <a:srgbClr val="EE0C8D"/>
                </a:solidFill>
              </a:rPr>
              <a:t>Online aktivity</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symbol pro obsah 4">
            <a:extLst>
              <a:ext uri="{FF2B5EF4-FFF2-40B4-BE49-F238E27FC236}">
                <a16:creationId xmlns:a16="http://schemas.microsoft.com/office/drawing/2014/main" id="{A5F9407C-EDE7-4D6E-B4D2-4702AC73E586}"/>
              </a:ext>
            </a:extLst>
          </p:cNvPr>
          <p:cNvSpPr>
            <a:spLocks noGrp="1"/>
          </p:cNvSpPr>
          <p:nvPr>
            <p:ph idx="1"/>
          </p:nvPr>
        </p:nvSpPr>
        <p:spPr>
          <a:xfrm>
            <a:off x="838200" y="1488696"/>
            <a:ext cx="10515600" cy="4650167"/>
          </a:xfrm>
        </p:spPr>
        <p:txBody>
          <a:bodyPr/>
          <a:lstStyle/>
          <a:p>
            <a:pPr marL="0" indent="0">
              <a:buNone/>
            </a:pPr>
            <a:r>
              <a:rPr lang="cs-CZ" b="1" dirty="0">
                <a:solidFill>
                  <a:srgbClr val="EE0C8D"/>
                </a:solidFill>
              </a:rPr>
              <a:t>Celkem 19 </a:t>
            </a:r>
            <a:r>
              <a:rPr lang="cs-CZ" b="1" dirty="0" err="1">
                <a:solidFill>
                  <a:srgbClr val="EE0C8D"/>
                </a:solidFill>
              </a:rPr>
              <a:t>webinářů</a:t>
            </a:r>
            <a:r>
              <a:rPr lang="cs-CZ" dirty="0"/>
              <a:t>/přednášek/online setkání</a:t>
            </a:r>
          </a:p>
          <a:p>
            <a:pPr marL="0" indent="0">
              <a:buNone/>
            </a:pPr>
            <a:r>
              <a:rPr lang="cs-CZ" dirty="0" err="1"/>
              <a:t>Lymfoterapie</a:t>
            </a:r>
            <a:r>
              <a:rPr lang="cs-CZ" dirty="0"/>
              <a:t>, </a:t>
            </a:r>
            <a:r>
              <a:rPr lang="cs-CZ" dirty="0" err="1"/>
              <a:t>fyzio</a:t>
            </a:r>
            <a:r>
              <a:rPr lang="cs-CZ" dirty="0"/>
              <a:t>, psychoterapie, zdravá strava, Island …</a:t>
            </a:r>
          </a:p>
        </p:txBody>
      </p:sp>
      <p:pic>
        <p:nvPicPr>
          <p:cNvPr id="18" name="Obrázek 17">
            <a:extLst>
              <a:ext uri="{FF2B5EF4-FFF2-40B4-BE49-F238E27FC236}">
                <a16:creationId xmlns:a16="http://schemas.microsoft.com/office/drawing/2014/main" id="{41B0823B-39D5-C84C-A696-FA0D23679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80" y="2818814"/>
            <a:ext cx="7444936" cy="3956586"/>
          </a:xfrm>
          <a:prstGeom prst="rect">
            <a:avLst/>
          </a:prstGeom>
        </p:spPr>
      </p:pic>
      <p:pic>
        <p:nvPicPr>
          <p:cNvPr id="20" name="Obrázek 19">
            <a:extLst>
              <a:ext uri="{FF2B5EF4-FFF2-40B4-BE49-F238E27FC236}">
                <a16:creationId xmlns:a16="http://schemas.microsoft.com/office/drawing/2014/main" id="{53FC0277-220C-E04D-BB08-EE59CB931F1D}"/>
              </a:ext>
            </a:extLst>
          </p:cNvPr>
          <p:cNvPicPr>
            <a:picLocks noChangeAspect="1"/>
          </p:cNvPicPr>
          <p:nvPr/>
        </p:nvPicPr>
        <p:blipFill rotWithShape="1">
          <a:blip r:embed="rId4">
            <a:clrChange>
              <a:clrFrom>
                <a:srgbClr val="FFFFFF"/>
              </a:clrFrom>
              <a:clrTo>
                <a:srgbClr val="FFFFFF">
                  <a:alpha val="0"/>
                </a:srgbClr>
              </a:clrTo>
            </a:clrChange>
          </a:blip>
          <a:srcRect l="1" r="134"/>
          <a:stretch/>
        </p:blipFill>
        <p:spPr>
          <a:xfrm>
            <a:off x="9849713" y="1760386"/>
            <a:ext cx="1419779" cy="1476375"/>
          </a:xfrm>
          <a:prstGeom prst="rect">
            <a:avLst/>
          </a:prstGeom>
          <a:ln>
            <a:noFill/>
          </a:ln>
          <a:effectLst>
            <a:outerShdw blurRad="292100" dist="139700" dir="2700000" algn="tl" rotWithShape="0">
              <a:srgbClr val="333333">
                <a:alpha val="65000"/>
              </a:srgbClr>
            </a:outerShdw>
          </a:effectLst>
        </p:spPr>
      </p:pic>
      <p:pic>
        <p:nvPicPr>
          <p:cNvPr id="21" name="Obrázek 20">
            <a:extLst>
              <a:ext uri="{FF2B5EF4-FFF2-40B4-BE49-F238E27FC236}">
                <a16:creationId xmlns:a16="http://schemas.microsoft.com/office/drawing/2014/main" id="{71FFCD8D-AB96-A545-AAC4-157597E5F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0354" y="3345124"/>
            <a:ext cx="3430276" cy="3430276"/>
          </a:xfrm>
          <a:prstGeom prst="rect">
            <a:avLst/>
          </a:prstGeom>
        </p:spPr>
      </p:pic>
    </p:spTree>
    <p:extLst>
      <p:ext uri="{BB962C8B-B14F-4D97-AF65-F5344CB8AC3E}">
        <p14:creationId xmlns:p14="http://schemas.microsoft.com/office/powerpoint/2010/main" val="1249026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p:txBody>
          <a:bodyPr/>
          <a:lstStyle/>
          <a:p>
            <a:r>
              <a:rPr lang="cs-CZ" b="1" dirty="0">
                <a:solidFill>
                  <a:srgbClr val="EE0C8D"/>
                </a:solidFill>
              </a:rPr>
              <a:t>Edukace samovyšetření (.)(.)</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symbol pro obsah 4">
            <a:extLst>
              <a:ext uri="{FF2B5EF4-FFF2-40B4-BE49-F238E27FC236}">
                <a16:creationId xmlns:a16="http://schemas.microsoft.com/office/drawing/2014/main" id="{A5F9407C-EDE7-4D6E-B4D2-4702AC73E586}"/>
              </a:ext>
            </a:extLst>
          </p:cNvPr>
          <p:cNvSpPr>
            <a:spLocks noGrp="1"/>
          </p:cNvSpPr>
          <p:nvPr>
            <p:ph idx="1"/>
          </p:nvPr>
        </p:nvSpPr>
        <p:spPr>
          <a:xfrm>
            <a:off x="838200" y="1488696"/>
            <a:ext cx="10515600" cy="4650167"/>
          </a:xfrm>
        </p:spPr>
        <p:txBody>
          <a:bodyPr/>
          <a:lstStyle/>
          <a:p>
            <a:pPr marL="0" indent="0">
              <a:buNone/>
            </a:pPr>
            <a:r>
              <a:rPr lang="cs-CZ" dirty="0">
                <a:solidFill>
                  <a:srgbClr val="EE0C8D"/>
                </a:solidFill>
              </a:rPr>
              <a:t>Motto: Nejde jen o prsa. Jde o život!</a:t>
            </a:r>
          </a:p>
          <a:p>
            <a:pPr marL="0" indent="0">
              <a:buNone/>
            </a:pPr>
            <a:r>
              <a:rPr lang="cs-CZ" b="1" dirty="0">
                <a:solidFill>
                  <a:srgbClr val="EE0C8D"/>
                </a:solidFill>
              </a:rPr>
              <a:t>28 edukací = </a:t>
            </a:r>
            <a:r>
              <a:rPr lang="cs-CZ" dirty="0"/>
              <a:t>více než 3 800 </a:t>
            </a:r>
            <a:r>
              <a:rPr lang="cs-CZ" dirty="0" err="1"/>
              <a:t>vyedukovaných</a:t>
            </a:r>
            <a:endParaRPr lang="cs-CZ" dirty="0"/>
          </a:p>
          <a:p>
            <a:pPr marL="0" indent="0">
              <a:buNone/>
            </a:pPr>
            <a:r>
              <a:rPr lang="cs-CZ" b="1" dirty="0">
                <a:solidFill>
                  <a:srgbClr val="EE0C8D"/>
                </a:solidFill>
              </a:rPr>
              <a:t>11 online edukací = </a:t>
            </a:r>
            <a:r>
              <a:rPr lang="cs-CZ" dirty="0"/>
              <a:t>více než 450 </a:t>
            </a:r>
            <a:r>
              <a:rPr lang="cs-CZ" dirty="0" err="1"/>
              <a:t>vyedukovaných</a:t>
            </a:r>
            <a:endParaRPr lang="cs-CZ" b="1" dirty="0">
              <a:solidFill>
                <a:srgbClr val="EE0C8D"/>
              </a:solidFill>
            </a:endParaRPr>
          </a:p>
          <a:p>
            <a:pPr marL="0" indent="0">
              <a:buNone/>
            </a:pPr>
            <a:endParaRPr lang="cs-CZ" b="1" dirty="0">
              <a:solidFill>
                <a:srgbClr val="EE0C8D"/>
              </a:solidFill>
            </a:endParaRPr>
          </a:p>
        </p:txBody>
      </p:sp>
      <p:pic>
        <p:nvPicPr>
          <p:cNvPr id="6" name="Obrázek 5">
            <a:extLst>
              <a:ext uri="{FF2B5EF4-FFF2-40B4-BE49-F238E27FC236}">
                <a16:creationId xmlns:a16="http://schemas.microsoft.com/office/drawing/2014/main" id="{6A729275-A4F6-4640-9CED-2786EA7B4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46" y="3252352"/>
            <a:ext cx="2519795" cy="3359727"/>
          </a:xfrm>
          <a:prstGeom prst="rect">
            <a:avLst/>
          </a:prstGeom>
        </p:spPr>
      </p:pic>
      <p:pic>
        <p:nvPicPr>
          <p:cNvPr id="9" name="Obrázek 8">
            <a:extLst>
              <a:ext uri="{FF2B5EF4-FFF2-40B4-BE49-F238E27FC236}">
                <a16:creationId xmlns:a16="http://schemas.microsoft.com/office/drawing/2014/main" id="{E3D266EA-7ACE-C642-BC81-E103F89F1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2090" y="3252352"/>
            <a:ext cx="2519795" cy="3359727"/>
          </a:xfrm>
          <a:prstGeom prst="rect">
            <a:avLst/>
          </a:prstGeom>
        </p:spPr>
      </p:pic>
      <p:pic>
        <p:nvPicPr>
          <p:cNvPr id="12" name="Obrázek 11">
            <a:extLst>
              <a:ext uri="{FF2B5EF4-FFF2-40B4-BE49-F238E27FC236}">
                <a16:creationId xmlns:a16="http://schemas.microsoft.com/office/drawing/2014/main" id="{FB5FC757-F982-DA4B-A5D0-18DE0C1F6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434" y="3252352"/>
            <a:ext cx="2519795" cy="3359727"/>
          </a:xfrm>
          <a:prstGeom prst="rect">
            <a:avLst/>
          </a:prstGeom>
        </p:spPr>
      </p:pic>
      <p:pic>
        <p:nvPicPr>
          <p:cNvPr id="15" name="Obrázek 14">
            <a:extLst>
              <a:ext uri="{FF2B5EF4-FFF2-40B4-BE49-F238E27FC236}">
                <a16:creationId xmlns:a16="http://schemas.microsoft.com/office/drawing/2014/main" id="{78D97DA1-25DC-CC42-937F-FAD31AB626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778" y="4012114"/>
            <a:ext cx="3913909" cy="2609273"/>
          </a:xfrm>
          <a:prstGeom prst="rect">
            <a:avLst/>
          </a:prstGeom>
        </p:spPr>
      </p:pic>
      <p:pic>
        <p:nvPicPr>
          <p:cNvPr id="11" name="Obrázek 10">
            <a:extLst>
              <a:ext uri="{FF2B5EF4-FFF2-40B4-BE49-F238E27FC236}">
                <a16:creationId xmlns:a16="http://schemas.microsoft.com/office/drawing/2014/main" id="{7A9C4A61-93E9-4D4C-BD2A-64C6A6D6BB3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666763">
            <a:off x="9351352" y="2224413"/>
            <a:ext cx="1485160" cy="1416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70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838198" y="365125"/>
            <a:ext cx="10515601" cy="1325563"/>
          </a:xfrm>
        </p:spPr>
        <p:txBody>
          <a:bodyPr/>
          <a:lstStyle/>
          <a:p>
            <a:r>
              <a:rPr lang="cs-CZ" b="1" dirty="0" err="1">
                <a:solidFill>
                  <a:srgbClr val="EE0C8D"/>
                </a:solidFill>
              </a:rPr>
              <a:t>Nezahálaly</a:t>
            </a:r>
            <a:r>
              <a:rPr lang="cs-CZ" b="1" dirty="0">
                <a:solidFill>
                  <a:srgbClr val="EE0C8D"/>
                </a:solidFill>
              </a:rPr>
              <a:t> jsme…</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obsah 4">
            <a:extLst>
              <a:ext uri="{FF2B5EF4-FFF2-40B4-BE49-F238E27FC236}">
                <a16:creationId xmlns:a16="http://schemas.microsoft.com/office/drawing/2014/main" id="{C7B8DDE6-14D5-4C0B-A66B-8CCF9986D908}"/>
              </a:ext>
            </a:extLst>
          </p:cNvPr>
          <p:cNvSpPr>
            <a:spLocks noGrp="1"/>
          </p:cNvSpPr>
          <p:nvPr>
            <p:ph idx="1"/>
          </p:nvPr>
        </p:nvSpPr>
        <p:spPr>
          <a:xfrm>
            <a:off x="838198" y="1384659"/>
            <a:ext cx="7496175" cy="4351338"/>
          </a:xfrm>
        </p:spPr>
        <p:txBody>
          <a:bodyPr>
            <a:normAutofit/>
          </a:bodyPr>
          <a:lstStyle/>
          <a:p>
            <a:pPr marL="0" indent="0">
              <a:buNone/>
            </a:pPr>
            <a:r>
              <a:rPr lang="cs-CZ" sz="2400" dirty="0"/>
              <a:t>Online aktivity, vzdělávání, PR aktivity, sociální sítě, aktualizace a inovace webu, </a:t>
            </a:r>
            <a:r>
              <a:rPr lang="cs-CZ" sz="2400" dirty="0" err="1"/>
              <a:t>fundraising</a:t>
            </a:r>
            <a:r>
              <a:rPr lang="cs-CZ" sz="2400" dirty="0"/>
              <a:t>, Linka, PR a distribuce knihy, příběhy, podpora pacientek</a:t>
            </a:r>
          </a:p>
        </p:txBody>
      </p:sp>
      <p:pic>
        <p:nvPicPr>
          <p:cNvPr id="9" name="Obrázek 8">
            <a:extLst>
              <a:ext uri="{FF2B5EF4-FFF2-40B4-BE49-F238E27FC236}">
                <a16:creationId xmlns:a16="http://schemas.microsoft.com/office/drawing/2014/main" id="{2811B961-8782-DD47-BC29-DC2E25DA5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2710222"/>
            <a:ext cx="7221682" cy="3588163"/>
          </a:xfrm>
          <a:prstGeom prst="rect">
            <a:avLst/>
          </a:prstGeom>
        </p:spPr>
      </p:pic>
      <p:pic>
        <p:nvPicPr>
          <p:cNvPr id="11" name="Obrázek 10">
            <a:extLst>
              <a:ext uri="{FF2B5EF4-FFF2-40B4-BE49-F238E27FC236}">
                <a16:creationId xmlns:a16="http://schemas.microsoft.com/office/drawing/2014/main" id="{59981C50-DF76-4C4D-9AA9-8A62929D4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387" y="2437748"/>
            <a:ext cx="3088509" cy="3860637"/>
          </a:xfrm>
          <a:prstGeom prst="rect">
            <a:avLst/>
          </a:prstGeom>
        </p:spPr>
      </p:pic>
      <p:pic>
        <p:nvPicPr>
          <p:cNvPr id="13" name="Obrázek 12">
            <a:extLst>
              <a:ext uri="{FF2B5EF4-FFF2-40B4-BE49-F238E27FC236}">
                <a16:creationId xmlns:a16="http://schemas.microsoft.com/office/drawing/2014/main" id="{7E68885B-7F8C-674C-B884-141828B2A94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63581" y="459221"/>
            <a:ext cx="1355351" cy="1325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045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838198" y="365125"/>
            <a:ext cx="10515601" cy="1325563"/>
          </a:xfrm>
        </p:spPr>
        <p:txBody>
          <a:bodyPr/>
          <a:lstStyle/>
          <a:p>
            <a:r>
              <a:rPr lang="cs-CZ" b="1" dirty="0">
                <a:solidFill>
                  <a:srgbClr val="EE0C8D"/>
                </a:solidFill>
              </a:rPr>
              <a:t>Aktualizace webu bellisky.cz</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8" name="Obrázek 7">
            <a:extLst>
              <a:ext uri="{FF2B5EF4-FFF2-40B4-BE49-F238E27FC236}">
                <a16:creationId xmlns:a16="http://schemas.microsoft.com/office/drawing/2014/main" id="{CB8ED57E-1153-4402-ACE1-BEA9B9B10675}"/>
              </a:ext>
            </a:extLst>
          </p:cNvPr>
          <p:cNvPicPr>
            <a:picLocks noChangeAspect="1"/>
          </p:cNvPicPr>
          <p:nvPr/>
        </p:nvPicPr>
        <p:blipFill rotWithShape="1">
          <a:blip r:embed="rId3">
            <a:clrChange>
              <a:clrFrom>
                <a:srgbClr val="FFFFFF"/>
              </a:clrFrom>
              <a:clrTo>
                <a:srgbClr val="FFFFFF">
                  <a:alpha val="0"/>
                </a:srgbClr>
              </a:clrTo>
            </a:clrChange>
          </a:blip>
          <a:srcRect l="1" r="134"/>
          <a:stretch/>
        </p:blipFill>
        <p:spPr>
          <a:xfrm>
            <a:off x="9584788" y="3278586"/>
            <a:ext cx="2310063" cy="2402148"/>
          </a:xfrm>
          <a:prstGeom prst="rect">
            <a:avLst/>
          </a:prstGeom>
          <a:ln>
            <a:noFill/>
          </a:ln>
          <a:effectLst>
            <a:outerShdw blurRad="292100" dist="139700" dir="2700000" algn="tl" rotWithShape="0">
              <a:srgbClr val="333333">
                <a:alpha val="65000"/>
              </a:srgbClr>
            </a:outerShdw>
          </a:effectLst>
        </p:spPr>
      </p:pic>
      <p:pic>
        <p:nvPicPr>
          <p:cNvPr id="9" name="Zástupný obsah 8">
            <a:extLst>
              <a:ext uri="{FF2B5EF4-FFF2-40B4-BE49-F238E27FC236}">
                <a16:creationId xmlns:a16="http://schemas.microsoft.com/office/drawing/2014/main" id="{EFB82857-2D6B-8D4F-98DA-275761FC8B0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26660" y="1898362"/>
            <a:ext cx="8057825" cy="4351338"/>
          </a:xfrm>
        </p:spPr>
      </p:pic>
    </p:spTree>
    <p:extLst>
      <p:ext uri="{BB962C8B-B14F-4D97-AF65-F5344CB8AC3E}">
        <p14:creationId xmlns:p14="http://schemas.microsoft.com/office/powerpoint/2010/main" val="38576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838198" y="365125"/>
            <a:ext cx="10515601" cy="1325563"/>
          </a:xfrm>
        </p:spPr>
        <p:txBody>
          <a:bodyPr/>
          <a:lstStyle/>
          <a:p>
            <a:r>
              <a:rPr lang="cs-CZ" b="1" dirty="0">
                <a:solidFill>
                  <a:srgbClr val="EE0C8D"/>
                </a:solidFill>
              </a:rPr>
              <a:t>14. 5 #</a:t>
            </a:r>
            <a:r>
              <a:rPr lang="cs-CZ" b="1" dirty="0" err="1">
                <a:solidFill>
                  <a:srgbClr val="EE0C8D"/>
                </a:solidFill>
              </a:rPr>
              <a:t>MyTimeOurTime</a:t>
            </a:r>
            <a:endParaRPr lang="cs-CZ"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8" name="TextovéPole 7">
            <a:extLst>
              <a:ext uri="{FF2B5EF4-FFF2-40B4-BE49-F238E27FC236}">
                <a16:creationId xmlns:a16="http://schemas.microsoft.com/office/drawing/2014/main" id="{0A980162-9D9A-4077-9364-E283D65E77C8}"/>
              </a:ext>
            </a:extLst>
          </p:cNvPr>
          <p:cNvSpPr txBox="1"/>
          <p:nvPr/>
        </p:nvSpPr>
        <p:spPr>
          <a:xfrm>
            <a:off x="838198" y="1535482"/>
            <a:ext cx="8349961" cy="461665"/>
          </a:xfrm>
          <a:prstGeom prst="rect">
            <a:avLst/>
          </a:prstGeom>
          <a:noFill/>
        </p:spPr>
        <p:txBody>
          <a:bodyPr wrap="square" rtlCol="0">
            <a:spAutoFit/>
          </a:bodyPr>
          <a:lstStyle/>
          <a:p>
            <a:r>
              <a:rPr lang="cs-CZ" sz="2400" dirty="0"/>
              <a:t>Metastatická rakovina prsu u mladých žen - téma pro </a:t>
            </a:r>
            <a:r>
              <a:rPr lang="cs-CZ" sz="2400" dirty="0" err="1"/>
              <a:t>Bellisky</a:t>
            </a:r>
            <a:r>
              <a:rPr lang="cs-CZ" sz="2400" dirty="0"/>
              <a:t> </a:t>
            </a:r>
          </a:p>
        </p:txBody>
      </p:sp>
      <p:pic>
        <p:nvPicPr>
          <p:cNvPr id="3" name="Obrázek 2">
            <a:extLst>
              <a:ext uri="{FF2B5EF4-FFF2-40B4-BE49-F238E27FC236}">
                <a16:creationId xmlns:a16="http://schemas.microsoft.com/office/drawing/2014/main" id="{8FF58C5C-4AFE-4757-9842-5A1C7CBBA819}"/>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666763">
            <a:off x="9322819" y="3117553"/>
            <a:ext cx="2002373" cy="1909367"/>
          </a:xfrm>
          <a:prstGeom prst="rect">
            <a:avLst/>
          </a:prstGeom>
          <a:ln>
            <a:noFill/>
          </a:ln>
          <a:effectLst>
            <a:outerShdw blurRad="292100" dist="139700" dir="2700000" algn="tl" rotWithShape="0">
              <a:srgbClr val="333333">
                <a:alpha val="65000"/>
              </a:srgbClr>
            </a:outerShdw>
          </a:effectLst>
        </p:spPr>
      </p:pic>
      <p:pic>
        <p:nvPicPr>
          <p:cNvPr id="10" name="Zástupný obsah 9">
            <a:extLst>
              <a:ext uri="{FF2B5EF4-FFF2-40B4-BE49-F238E27FC236}">
                <a16:creationId xmlns:a16="http://schemas.microsoft.com/office/drawing/2014/main" id="{9BA17834-DECF-C242-A769-4FA865AB982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5656" y="2168883"/>
            <a:ext cx="6025861" cy="4506843"/>
          </a:xfrm>
        </p:spPr>
      </p:pic>
    </p:spTree>
    <p:extLst>
      <p:ext uri="{BB962C8B-B14F-4D97-AF65-F5344CB8AC3E}">
        <p14:creationId xmlns:p14="http://schemas.microsoft.com/office/powerpoint/2010/main" val="204235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623456" y="365125"/>
            <a:ext cx="10730344" cy="1325563"/>
          </a:xfrm>
        </p:spPr>
        <p:txBody>
          <a:bodyPr/>
          <a:lstStyle/>
          <a:p>
            <a:r>
              <a:rPr lang="cs-CZ" b="1" dirty="0">
                <a:solidFill>
                  <a:srgbClr val="EE0C8D"/>
                </a:solidFill>
              </a:rPr>
              <a:t>Letní terapeutický pobyt  na </a:t>
            </a:r>
            <a:r>
              <a:rPr lang="cs-CZ" b="1" dirty="0" err="1">
                <a:solidFill>
                  <a:srgbClr val="EE0C8D"/>
                </a:solidFill>
              </a:rPr>
              <a:t>Tesance</a:t>
            </a:r>
            <a:endParaRPr lang="cs-CZ"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20" name="TextovéPole 19">
            <a:extLst>
              <a:ext uri="{FF2B5EF4-FFF2-40B4-BE49-F238E27FC236}">
                <a16:creationId xmlns:a16="http://schemas.microsoft.com/office/drawing/2014/main" id="{1B1ADB21-C48C-4BF5-ACEE-54FEABD61FB1}"/>
              </a:ext>
            </a:extLst>
          </p:cNvPr>
          <p:cNvSpPr txBox="1"/>
          <p:nvPr/>
        </p:nvSpPr>
        <p:spPr>
          <a:xfrm>
            <a:off x="737755" y="1690688"/>
            <a:ext cx="7741227" cy="523220"/>
          </a:xfrm>
          <a:prstGeom prst="rect">
            <a:avLst/>
          </a:prstGeom>
          <a:noFill/>
        </p:spPr>
        <p:txBody>
          <a:bodyPr wrap="square" rtlCol="0">
            <a:spAutoFit/>
          </a:bodyPr>
          <a:lstStyle/>
          <a:p>
            <a:r>
              <a:rPr lang="cs-CZ" sz="2800" dirty="0"/>
              <a:t>16. – 20. června, Jizerské hory, 43 pacientek</a:t>
            </a:r>
          </a:p>
        </p:txBody>
      </p:sp>
      <p:pic>
        <p:nvPicPr>
          <p:cNvPr id="7" name="Zástupný obsah 6">
            <a:extLst>
              <a:ext uri="{FF2B5EF4-FFF2-40B4-BE49-F238E27FC236}">
                <a16:creationId xmlns:a16="http://schemas.microsoft.com/office/drawing/2014/main" id="{CB5ED70D-AE5B-7A46-9B3C-C5C1507935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021" y="3016251"/>
            <a:ext cx="4146943" cy="3110207"/>
          </a:xfrm>
        </p:spPr>
      </p:pic>
      <p:pic>
        <p:nvPicPr>
          <p:cNvPr id="10" name="Obrázek 9">
            <a:extLst>
              <a:ext uri="{FF2B5EF4-FFF2-40B4-BE49-F238E27FC236}">
                <a16:creationId xmlns:a16="http://schemas.microsoft.com/office/drawing/2014/main" id="{15A5B9A6-78F7-9642-B3B8-C701DABC8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114" y="3016251"/>
            <a:ext cx="6316942" cy="3158471"/>
          </a:xfrm>
          <a:prstGeom prst="rect">
            <a:avLst/>
          </a:prstGeom>
        </p:spPr>
      </p:pic>
      <p:pic>
        <p:nvPicPr>
          <p:cNvPr id="15" name="Obrázek 14">
            <a:extLst>
              <a:ext uri="{FF2B5EF4-FFF2-40B4-BE49-F238E27FC236}">
                <a16:creationId xmlns:a16="http://schemas.microsoft.com/office/drawing/2014/main" id="{DEFD5CF6-32BF-DB45-987D-6E2CC4BF381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98565" y="1812772"/>
            <a:ext cx="1208282" cy="1181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34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281098" y="365125"/>
            <a:ext cx="11072702" cy="1325563"/>
          </a:xfrm>
        </p:spPr>
        <p:txBody>
          <a:bodyPr/>
          <a:lstStyle/>
          <a:p>
            <a:r>
              <a:rPr lang="cs-CZ" b="1" dirty="0">
                <a:solidFill>
                  <a:srgbClr val="EE0C8D"/>
                </a:solidFill>
              </a:rPr>
              <a:t>Zpět do kondice 2021</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15" name="TextovéPole 14">
            <a:extLst>
              <a:ext uri="{FF2B5EF4-FFF2-40B4-BE49-F238E27FC236}">
                <a16:creationId xmlns:a16="http://schemas.microsoft.com/office/drawing/2014/main" id="{C51BBD02-CE31-4DA3-A7A2-8F6B014C1A5A}"/>
              </a:ext>
            </a:extLst>
          </p:cNvPr>
          <p:cNvSpPr txBox="1"/>
          <p:nvPr/>
        </p:nvSpPr>
        <p:spPr>
          <a:xfrm>
            <a:off x="4419006" y="1740934"/>
            <a:ext cx="3752850" cy="1754326"/>
          </a:xfrm>
          <a:prstGeom prst="rect">
            <a:avLst/>
          </a:prstGeom>
          <a:noFill/>
        </p:spPr>
        <p:txBody>
          <a:bodyPr wrap="square" rtlCol="0">
            <a:spAutoFit/>
          </a:bodyPr>
          <a:lstStyle/>
          <a:p>
            <a:r>
              <a:rPr lang="cs-CZ" dirty="0"/>
              <a:t>5 měsíčních výzev = </a:t>
            </a:r>
            <a:r>
              <a:rPr lang="cs-CZ" dirty="0">
                <a:solidFill>
                  <a:srgbClr val="EE0C8D"/>
                </a:solidFill>
              </a:rPr>
              <a:t>38 399 km</a:t>
            </a:r>
          </a:p>
          <a:p>
            <a:r>
              <a:rPr lang="cs-CZ" dirty="0"/>
              <a:t>7 Night run běhů = </a:t>
            </a:r>
            <a:r>
              <a:rPr lang="cs-CZ" dirty="0">
                <a:solidFill>
                  <a:srgbClr val="EE0C8D"/>
                </a:solidFill>
              </a:rPr>
              <a:t>48 běžkyň</a:t>
            </a:r>
          </a:p>
          <a:p>
            <a:r>
              <a:rPr lang="cs-CZ" dirty="0"/>
              <a:t>Splněné osobní výzvy</a:t>
            </a:r>
          </a:p>
          <a:p>
            <a:r>
              <a:rPr lang="cs-CZ" dirty="0"/>
              <a:t>Zapojeno </a:t>
            </a:r>
            <a:r>
              <a:rPr lang="cs-CZ" dirty="0">
                <a:solidFill>
                  <a:srgbClr val="EE0C8D"/>
                </a:solidFill>
              </a:rPr>
              <a:t>53 pacientek</a:t>
            </a:r>
          </a:p>
          <a:p>
            <a:r>
              <a:rPr lang="cs-CZ" dirty="0"/>
              <a:t>Slavnostní vyhlášení na </a:t>
            </a:r>
            <a:r>
              <a:rPr lang="cs-CZ" dirty="0" err="1"/>
              <a:t>Race</a:t>
            </a:r>
            <a:r>
              <a:rPr lang="cs-CZ" dirty="0"/>
              <a:t> </a:t>
            </a:r>
            <a:r>
              <a:rPr lang="cs-CZ" dirty="0" err="1"/>
              <a:t>for</a:t>
            </a:r>
            <a:r>
              <a:rPr lang="cs-CZ" dirty="0"/>
              <a:t> </a:t>
            </a:r>
            <a:r>
              <a:rPr lang="cs-CZ" dirty="0" err="1"/>
              <a:t>the</a:t>
            </a:r>
            <a:r>
              <a:rPr lang="cs-CZ" dirty="0"/>
              <a:t> </a:t>
            </a:r>
            <a:r>
              <a:rPr lang="cs-CZ" dirty="0" err="1"/>
              <a:t>Cure</a:t>
            </a:r>
            <a:endParaRPr lang="cs-CZ" dirty="0"/>
          </a:p>
        </p:txBody>
      </p:sp>
      <p:pic>
        <p:nvPicPr>
          <p:cNvPr id="7" name="Zástupný obsah 6">
            <a:extLst>
              <a:ext uri="{FF2B5EF4-FFF2-40B4-BE49-F238E27FC236}">
                <a16:creationId xmlns:a16="http://schemas.microsoft.com/office/drawing/2014/main" id="{81273541-C80D-D24C-B7DC-BF1559EC2A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863" y="1853090"/>
            <a:ext cx="3689742" cy="2767307"/>
          </a:xfrm>
        </p:spPr>
      </p:pic>
      <p:pic>
        <p:nvPicPr>
          <p:cNvPr id="10" name="Obrázek 9">
            <a:extLst>
              <a:ext uri="{FF2B5EF4-FFF2-40B4-BE49-F238E27FC236}">
                <a16:creationId xmlns:a16="http://schemas.microsoft.com/office/drawing/2014/main" id="{5608783E-6F52-DC4C-B52A-8345AF5F1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137" y="2108624"/>
            <a:ext cx="3528849" cy="2646637"/>
          </a:xfrm>
          <a:prstGeom prst="rect">
            <a:avLst/>
          </a:prstGeom>
        </p:spPr>
      </p:pic>
      <p:pic>
        <p:nvPicPr>
          <p:cNvPr id="12" name="Obrázek 11">
            <a:extLst>
              <a:ext uri="{FF2B5EF4-FFF2-40B4-BE49-F238E27FC236}">
                <a16:creationId xmlns:a16="http://schemas.microsoft.com/office/drawing/2014/main" id="{1063A005-3479-C94D-BFF0-66C9E4088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605" y="3855141"/>
            <a:ext cx="4497532" cy="2998355"/>
          </a:xfrm>
          <a:prstGeom prst="rect">
            <a:avLst/>
          </a:prstGeom>
        </p:spPr>
      </p:pic>
      <p:pic>
        <p:nvPicPr>
          <p:cNvPr id="18" name="Obrázek 17">
            <a:extLst>
              <a:ext uri="{FF2B5EF4-FFF2-40B4-BE49-F238E27FC236}">
                <a16:creationId xmlns:a16="http://schemas.microsoft.com/office/drawing/2014/main" id="{163D8861-1D50-3E44-B029-7084455EB03E}"/>
              </a:ext>
            </a:extLst>
          </p:cNvPr>
          <p:cNvPicPr>
            <a:picLocks noChangeAspect="1"/>
          </p:cNvPicPr>
          <p:nvPr/>
        </p:nvPicPr>
        <p:blipFill rotWithShape="1">
          <a:blip r:embed="rId6">
            <a:clrChange>
              <a:clrFrom>
                <a:srgbClr val="FFFFFF"/>
              </a:clrFrom>
              <a:clrTo>
                <a:srgbClr val="FFFFFF">
                  <a:alpha val="0"/>
                </a:srgbClr>
              </a:clrTo>
            </a:clrChange>
          </a:blip>
          <a:srcRect l="1" r="134"/>
          <a:stretch/>
        </p:blipFill>
        <p:spPr>
          <a:xfrm>
            <a:off x="972213" y="4900325"/>
            <a:ext cx="1531501" cy="1592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915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2172D21-42A9-9442-A956-A273CEB9F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128" y="219528"/>
            <a:ext cx="4490357" cy="2993571"/>
          </a:xfrm>
          <a:prstGeom prst="rect">
            <a:avLst/>
          </a:prstGeom>
        </p:spPr>
      </p:pic>
      <p:pic>
        <p:nvPicPr>
          <p:cNvPr id="8" name="Obrázek 7">
            <a:extLst>
              <a:ext uri="{FF2B5EF4-FFF2-40B4-BE49-F238E27FC236}">
                <a16:creationId xmlns:a16="http://schemas.microsoft.com/office/drawing/2014/main" id="{0A5E977D-820C-8348-ABAB-AEFD27324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0371"/>
            <a:ext cx="4397829" cy="2931886"/>
          </a:xfrm>
          <a:prstGeom prst="rect">
            <a:avLst/>
          </a:prstGeom>
        </p:spPr>
      </p:pic>
      <p:pic>
        <p:nvPicPr>
          <p:cNvPr id="11" name="Obrázek 10">
            <a:extLst>
              <a:ext uri="{FF2B5EF4-FFF2-40B4-BE49-F238E27FC236}">
                <a16:creationId xmlns:a16="http://schemas.microsoft.com/office/drawing/2014/main" id="{2DFE124C-461A-FD41-9DB6-F707CFAE6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675743"/>
            <a:ext cx="4397829" cy="2931886"/>
          </a:xfrm>
          <a:prstGeom prst="rect">
            <a:avLst/>
          </a:prstGeom>
        </p:spPr>
      </p:pic>
      <p:pic>
        <p:nvPicPr>
          <p:cNvPr id="15" name="Obrázek 14">
            <a:extLst>
              <a:ext uri="{FF2B5EF4-FFF2-40B4-BE49-F238E27FC236}">
                <a16:creationId xmlns:a16="http://schemas.microsoft.com/office/drawing/2014/main" id="{2327294C-F458-7347-A139-59854BF78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128" y="3644901"/>
            <a:ext cx="4490357" cy="2993571"/>
          </a:xfrm>
          <a:prstGeom prst="rect">
            <a:avLst/>
          </a:prstGeom>
        </p:spPr>
      </p:pic>
      <p:pic>
        <p:nvPicPr>
          <p:cNvPr id="16" name="Obrázek 15">
            <a:extLst>
              <a:ext uri="{FF2B5EF4-FFF2-40B4-BE49-F238E27FC236}">
                <a16:creationId xmlns:a16="http://schemas.microsoft.com/office/drawing/2014/main" id="{A3A37A3C-660A-BF44-8EC2-C8295E7A6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6579" y="5133004"/>
            <a:ext cx="1309280" cy="1614779"/>
          </a:xfrm>
          <a:prstGeom prst="rect">
            <a:avLst/>
          </a:prstGeom>
        </p:spPr>
      </p:pic>
    </p:spTree>
    <p:extLst>
      <p:ext uri="{BB962C8B-B14F-4D97-AF65-F5344CB8AC3E}">
        <p14:creationId xmlns:p14="http://schemas.microsoft.com/office/powerpoint/2010/main" val="2871123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623456" y="0"/>
            <a:ext cx="10730344" cy="1325563"/>
          </a:xfrm>
        </p:spPr>
        <p:txBody>
          <a:bodyPr/>
          <a:lstStyle/>
          <a:p>
            <a:r>
              <a:rPr lang="cs-CZ" b="1" dirty="0">
                <a:solidFill>
                  <a:srgbClr val="EE0C8D"/>
                </a:solidFill>
              </a:rPr>
              <a:t>23. 6. Křest knihy Nejsi na to sama</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20" name="TextovéPole 19">
            <a:extLst>
              <a:ext uri="{FF2B5EF4-FFF2-40B4-BE49-F238E27FC236}">
                <a16:creationId xmlns:a16="http://schemas.microsoft.com/office/drawing/2014/main" id="{1B1ADB21-C48C-4BF5-ACEE-54FEABD61FB1}"/>
              </a:ext>
            </a:extLst>
          </p:cNvPr>
          <p:cNvSpPr txBox="1"/>
          <p:nvPr/>
        </p:nvSpPr>
        <p:spPr>
          <a:xfrm>
            <a:off x="623456" y="1063953"/>
            <a:ext cx="7741227" cy="523220"/>
          </a:xfrm>
          <a:prstGeom prst="rect">
            <a:avLst/>
          </a:prstGeom>
          <a:noFill/>
        </p:spPr>
        <p:txBody>
          <a:bodyPr wrap="square" rtlCol="0">
            <a:spAutoFit/>
          </a:bodyPr>
          <a:lstStyle/>
          <a:p>
            <a:r>
              <a:rPr lang="cs-CZ" sz="2800" dirty="0"/>
              <a:t>Radlická kulturní </a:t>
            </a:r>
            <a:r>
              <a:rPr lang="cs-CZ" sz="2800" dirty="0" err="1"/>
              <a:t>sportovna</a:t>
            </a:r>
            <a:endParaRPr lang="cs-CZ" sz="2800" dirty="0"/>
          </a:p>
        </p:txBody>
      </p:sp>
      <p:pic>
        <p:nvPicPr>
          <p:cNvPr id="8" name="Zástupný obsah 7">
            <a:extLst>
              <a:ext uri="{FF2B5EF4-FFF2-40B4-BE49-F238E27FC236}">
                <a16:creationId xmlns:a16="http://schemas.microsoft.com/office/drawing/2014/main" id="{AA697105-15B0-4D47-91A6-C21DB80FD7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375" y="1587174"/>
            <a:ext cx="3769129" cy="2493818"/>
          </a:xfrm>
        </p:spPr>
      </p:pic>
      <p:pic>
        <p:nvPicPr>
          <p:cNvPr id="11" name="Obrázek 10">
            <a:extLst>
              <a:ext uri="{FF2B5EF4-FFF2-40B4-BE49-F238E27FC236}">
                <a16:creationId xmlns:a16="http://schemas.microsoft.com/office/drawing/2014/main" id="{35C25DFA-5267-6A42-AA17-A0F5195B3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139" y="1587174"/>
            <a:ext cx="3736793" cy="2493818"/>
          </a:xfrm>
          <a:prstGeom prst="rect">
            <a:avLst/>
          </a:prstGeom>
        </p:spPr>
      </p:pic>
      <p:pic>
        <p:nvPicPr>
          <p:cNvPr id="13" name="Obrázek 12">
            <a:extLst>
              <a:ext uri="{FF2B5EF4-FFF2-40B4-BE49-F238E27FC236}">
                <a16:creationId xmlns:a16="http://schemas.microsoft.com/office/drawing/2014/main" id="{FEA0FB1A-2378-6741-ABA3-F878C806E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74" y="4201224"/>
            <a:ext cx="3769129" cy="2515398"/>
          </a:xfrm>
          <a:prstGeom prst="rect">
            <a:avLst/>
          </a:prstGeom>
        </p:spPr>
      </p:pic>
      <p:pic>
        <p:nvPicPr>
          <p:cNvPr id="16" name="Obrázek 15">
            <a:extLst>
              <a:ext uri="{FF2B5EF4-FFF2-40B4-BE49-F238E27FC236}">
                <a16:creationId xmlns:a16="http://schemas.microsoft.com/office/drawing/2014/main" id="{CCD15488-D37A-D948-8A90-6163D81A62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0139" y="4201224"/>
            <a:ext cx="3736792" cy="2492411"/>
          </a:xfrm>
          <a:prstGeom prst="rect">
            <a:avLst/>
          </a:prstGeom>
        </p:spPr>
      </p:pic>
      <p:pic>
        <p:nvPicPr>
          <p:cNvPr id="19" name="Obrázek 18">
            <a:extLst>
              <a:ext uri="{FF2B5EF4-FFF2-40B4-BE49-F238E27FC236}">
                <a16:creationId xmlns:a16="http://schemas.microsoft.com/office/drawing/2014/main" id="{556B138C-1A89-A24C-B1BF-9126CA6B348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666763">
            <a:off x="9322819" y="3117553"/>
            <a:ext cx="2002373" cy="19093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9496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623456" y="0"/>
            <a:ext cx="10730344" cy="1325563"/>
          </a:xfrm>
        </p:spPr>
        <p:txBody>
          <a:bodyPr/>
          <a:lstStyle/>
          <a:p>
            <a:r>
              <a:rPr lang="cs-CZ" b="1" dirty="0">
                <a:solidFill>
                  <a:srgbClr val="EE0C8D"/>
                </a:solidFill>
              </a:rPr>
              <a:t>AVON</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20" name="TextovéPole 19">
            <a:extLst>
              <a:ext uri="{FF2B5EF4-FFF2-40B4-BE49-F238E27FC236}">
                <a16:creationId xmlns:a16="http://schemas.microsoft.com/office/drawing/2014/main" id="{1B1ADB21-C48C-4BF5-ACEE-54FEABD61FB1}"/>
              </a:ext>
            </a:extLst>
          </p:cNvPr>
          <p:cNvSpPr txBox="1"/>
          <p:nvPr/>
        </p:nvSpPr>
        <p:spPr>
          <a:xfrm>
            <a:off x="623456" y="1063953"/>
            <a:ext cx="8832271" cy="954107"/>
          </a:xfrm>
          <a:prstGeom prst="rect">
            <a:avLst/>
          </a:prstGeom>
          <a:noFill/>
        </p:spPr>
        <p:txBody>
          <a:bodyPr wrap="square" rtlCol="0">
            <a:spAutoFit/>
          </a:bodyPr>
          <a:lstStyle/>
          <a:p>
            <a:r>
              <a:rPr lang="cs-CZ" sz="2800" dirty="0"/>
              <a:t>28. 7. focení kampaně a 31. 8. natáčení klipu Síla v nás</a:t>
            </a:r>
          </a:p>
          <a:p>
            <a:endParaRPr lang="cs-CZ" sz="2800" dirty="0"/>
          </a:p>
        </p:txBody>
      </p:sp>
      <p:pic>
        <p:nvPicPr>
          <p:cNvPr id="7" name="Zástupný obsah 6">
            <a:extLst>
              <a:ext uri="{FF2B5EF4-FFF2-40B4-BE49-F238E27FC236}">
                <a16:creationId xmlns:a16="http://schemas.microsoft.com/office/drawing/2014/main" id="{FAC42D23-0C85-BE49-91DD-318517EA22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4831" y="2064615"/>
            <a:ext cx="3326960" cy="4351338"/>
          </a:xfrm>
        </p:spPr>
      </p:pic>
      <p:pic>
        <p:nvPicPr>
          <p:cNvPr id="10" name="Obrázek 9">
            <a:extLst>
              <a:ext uri="{FF2B5EF4-FFF2-40B4-BE49-F238E27FC236}">
                <a16:creationId xmlns:a16="http://schemas.microsoft.com/office/drawing/2014/main" id="{391DDF08-F198-3F44-9DFF-D106BEF3E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87" y="2064615"/>
            <a:ext cx="2951388" cy="4351338"/>
          </a:xfrm>
          <a:prstGeom prst="rect">
            <a:avLst/>
          </a:prstGeom>
        </p:spPr>
      </p:pic>
      <p:pic>
        <p:nvPicPr>
          <p:cNvPr id="14" name="Obrázek 13">
            <a:extLst>
              <a:ext uri="{FF2B5EF4-FFF2-40B4-BE49-F238E27FC236}">
                <a16:creationId xmlns:a16="http://schemas.microsoft.com/office/drawing/2014/main" id="{EF478381-3967-9542-A223-6A618264D2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847" y="2960878"/>
            <a:ext cx="4606766" cy="3455075"/>
          </a:xfrm>
          <a:prstGeom prst="rect">
            <a:avLst/>
          </a:prstGeom>
        </p:spPr>
      </p:pic>
      <p:pic>
        <p:nvPicPr>
          <p:cNvPr id="19" name="Obrázek 18">
            <a:extLst>
              <a:ext uri="{FF2B5EF4-FFF2-40B4-BE49-F238E27FC236}">
                <a16:creationId xmlns:a16="http://schemas.microsoft.com/office/drawing/2014/main" id="{4007BC98-367A-B548-AED9-F223810D01A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87280" y="1683162"/>
            <a:ext cx="1208282" cy="1181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9933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598714" y="193438"/>
            <a:ext cx="10755086" cy="1325563"/>
          </a:xfrm>
        </p:spPr>
        <p:txBody>
          <a:bodyPr/>
          <a:lstStyle/>
          <a:p>
            <a:r>
              <a:rPr lang="cs-CZ" b="1" dirty="0">
                <a:solidFill>
                  <a:srgbClr val="EE0C8D"/>
                </a:solidFill>
              </a:rPr>
              <a:t>Vzdělávání, konference, HOP</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18" name="Obrázek 17">
            <a:extLst>
              <a:ext uri="{FF2B5EF4-FFF2-40B4-BE49-F238E27FC236}">
                <a16:creationId xmlns:a16="http://schemas.microsoft.com/office/drawing/2014/main" id="{15BD5513-4173-3F4F-BC0D-33B956EB2D18}"/>
              </a:ext>
            </a:extLst>
          </p:cNvPr>
          <p:cNvPicPr>
            <a:picLocks noChangeAspect="1"/>
          </p:cNvPicPr>
          <p:nvPr/>
        </p:nvPicPr>
        <p:blipFill rotWithShape="1">
          <a:blip r:embed="rId3">
            <a:clrChange>
              <a:clrFrom>
                <a:srgbClr val="FFFFFF"/>
              </a:clrFrom>
              <a:clrTo>
                <a:srgbClr val="FFFFFF">
                  <a:alpha val="0"/>
                </a:srgbClr>
              </a:clrTo>
            </a:clrChange>
          </a:blip>
          <a:srcRect l="1" r="134"/>
          <a:stretch/>
        </p:blipFill>
        <p:spPr>
          <a:xfrm>
            <a:off x="9617684" y="3335031"/>
            <a:ext cx="1736116" cy="1805322"/>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DAB8F8FC-B788-634C-A966-CD2A68588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748" y="1490233"/>
            <a:ext cx="3876803" cy="5169071"/>
          </a:xfrm>
          <a:prstGeom prst="rect">
            <a:avLst/>
          </a:prstGeom>
        </p:spPr>
      </p:pic>
      <p:pic>
        <p:nvPicPr>
          <p:cNvPr id="19" name="Zástupný obsah 18">
            <a:extLst>
              <a:ext uri="{FF2B5EF4-FFF2-40B4-BE49-F238E27FC236}">
                <a16:creationId xmlns:a16="http://schemas.microsoft.com/office/drawing/2014/main" id="{C83661C5-2951-AC43-B28D-136B9C760C1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16200000">
            <a:off x="-22565" y="2326708"/>
            <a:ext cx="5164592" cy="3443061"/>
          </a:xfrm>
        </p:spPr>
      </p:pic>
    </p:spTree>
    <p:extLst>
      <p:ext uri="{BB962C8B-B14F-4D97-AF65-F5344CB8AC3E}">
        <p14:creationId xmlns:p14="http://schemas.microsoft.com/office/powerpoint/2010/main" val="413403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303547" y="114146"/>
            <a:ext cx="10875628" cy="1325563"/>
          </a:xfrm>
        </p:spPr>
        <p:txBody>
          <a:bodyPr/>
          <a:lstStyle/>
          <a:p>
            <a:r>
              <a:rPr lang="cs-CZ" b="1" dirty="0">
                <a:solidFill>
                  <a:srgbClr val="EE0C8D"/>
                </a:solidFill>
              </a:rPr>
              <a:t>Night run běhy</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obsah 4">
            <a:extLst>
              <a:ext uri="{FF2B5EF4-FFF2-40B4-BE49-F238E27FC236}">
                <a16:creationId xmlns:a16="http://schemas.microsoft.com/office/drawing/2014/main" id="{AAB20AAB-55AC-4D5C-A5EC-D7332F0344B4}"/>
              </a:ext>
            </a:extLst>
          </p:cNvPr>
          <p:cNvSpPr>
            <a:spLocks noGrp="1"/>
          </p:cNvSpPr>
          <p:nvPr>
            <p:ph idx="1"/>
          </p:nvPr>
        </p:nvSpPr>
        <p:spPr>
          <a:xfrm>
            <a:off x="303547" y="1253331"/>
            <a:ext cx="11978508" cy="4351338"/>
          </a:xfrm>
        </p:spPr>
        <p:txBody>
          <a:bodyPr/>
          <a:lstStyle/>
          <a:p>
            <a:pPr marL="0" indent="0">
              <a:buNone/>
            </a:pPr>
            <a:r>
              <a:rPr lang="cs-CZ" b="1" dirty="0">
                <a:solidFill>
                  <a:srgbClr val="EE0C8D"/>
                </a:solidFill>
              </a:rPr>
              <a:t>Edukace a aktivní účast na 7 závodech</a:t>
            </a:r>
            <a:endParaRPr lang="cs-CZ" dirty="0">
              <a:solidFill>
                <a:srgbClr val="EE0C8D"/>
              </a:solidFill>
            </a:endParaRPr>
          </a:p>
          <a:p>
            <a:pPr marL="0" indent="0">
              <a:buNone/>
            </a:pPr>
            <a:r>
              <a:rPr lang="cs-CZ" dirty="0"/>
              <a:t>7. 8. Hradec Králové, 14. 8. Most, 18. 9. Praha, 25. 9. Ostrava, 2. 10. České Budějovice, 9. 10. Olomouc, 28. 8. Neon run Praha = celkem 48 běžkyň </a:t>
            </a:r>
            <a:r>
              <a:rPr lang="cs-CZ" dirty="0" err="1"/>
              <a:t>Bellis</a:t>
            </a:r>
            <a:endParaRPr lang="cs-CZ" dirty="0"/>
          </a:p>
        </p:txBody>
      </p:sp>
      <p:pic>
        <p:nvPicPr>
          <p:cNvPr id="6" name="Obrázek 5">
            <a:extLst>
              <a:ext uri="{FF2B5EF4-FFF2-40B4-BE49-F238E27FC236}">
                <a16:creationId xmlns:a16="http://schemas.microsoft.com/office/drawing/2014/main" id="{E1A3B4B8-727C-8640-A05B-DCAB91069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386" y="3129087"/>
            <a:ext cx="2699731" cy="3629891"/>
          </a:xfrm>
          <a:prstGeom prst="rect">
            <a:avLst/>
          </a:prstGeom>
        </p:spPr>
      </p:pic>
      <p:pic>
        <p:nvPicPr>
          <p:cNvPr id="9" name="Obrázek 8">
            <a:extLst>
              <a:ext uri="{FF2B5EF4-FFF2-40B4-BE49-F238E27FC236}">
                <a16:creationId xmlns:a16="http://schemas.microsoft.com/office/drawing/2014/main" id="{38705245-EEEF-A542-932A-C1E433534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 y="3129087"/>
            <a:ext cx="4029280" cy="3614767"/>
          </a:xfrm>
          <a:prstGeom prst="rect">
            <a:avLst/>
          </a:prstGeom>
        </p:spPr>
      </p:pic>
      <p:pic>
        <p:nvPicPr>
          <p:cNvPr id="12" name="Obrázek 11">
            <a:extLst>
              <a:ext uri="{FF2B5EF4-FFF2-40B4-BE49-F238E27FC236}">
                <a16:creationId xmlns:a16="http://schemas.microsoft.com/office/drawing/2014/main" id="{B18E2D3F-92D1-334C-BE04-5A9BC79DA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117" y="3159337"/>
            <a:ext cx="2699731" cy="3599641"/>
          </a:xfrm>
          <a:prstGeom prst="rect">
            <a:avLst/>
          </a:prstGeom>
        </p:spPr>
      </p:pic>
      <p:pic>
        <p:nvPicPr>
          <p:cNvPr id="15" name="Obrázek 14">
            <a:extLst>
              <a:ext uri="{FF2B5EF4-FFF2-40B4-BE49-F238E27FC236}">
                <a16:creationId xmlns:a16="http://schemas.microsoft.com/office/drawing/2014/main" id="{CDB264A8-2C38-744C-8AE7-00F49BF6A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1425" y="3159337"/>
            <a:ext cx="3169050" cy="3599641"/>
          </a:xfrm>
          <a:prstGeom prst="rect">
            <a:avLst/>
          </a:prstGeom>
        </p:spPr>
      </p:pic>
      <p:pic>
        <p:nvPicPr>
          <p:cNvPr id="17" name="Obrázek 16">
            <a:extLst>
              <a:ext uri="{FF2B5EF4-FFF2-40B4-BE49-F238E27FC236}">
                <a16:creationId xmlns:a16="http://schemas.microsoft.com/office/drawing/2014/main" id="{9DED918C-B572-4947-A4D7-FCC149AF1D73}"/>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184082">
            <a:off x="7124347" y="183651"/>
            <a:ext cx="1574876" cy="1501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939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23. 9. online vysílání </a:t>
            </a:r>
            <a:r>
              <a:rPr lang="cs-CZ" sz="4000" b="1" dirty="0" err="1">
                <a:solidFill>
                  <a:srgbClr val="EE0C8D"/>
                </a:solidFill>
              </a:rPr>
              <a:t>Revitalash</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16" name="Zástupný obsah 15">
            <a:extLst>
              <a:ext uri="{FF2B5EF4-FFF2-40B4-BE49-F238E27FC236}">
                <a16:creationId xmlns:a16="http://schemas.microsoft.com/office/drawing/2014/main" id="{19ED421A-DC41-654D-97B2-2B8DE5AE0D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527" y="1570134"/>
            <a:ext cx="6919575" cy="5189682"/>
          </a:xfrm>
        </p:spPr>
      </p:pic>
      <p:pic>
        <p:nvPicPr>
          <p:cNvPr id="17" name="Obrázek 16">
            <a:extLst>
              <a:ext uri="{FF2B5EF4-FFF2-40B4-BE49-F238E27FC236}">
                <a16:creationId xmlns:a16="http://schemas.microsoft.com/office/drawing/2014/main" id="{5921225A-89B5-0140-8C37-AA09945D83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451006" y="2964665"/>
            <a:ext cx="1750922" cy="1712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5010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1. 10. křest kalendáře </a:t>
            </a:r>
            <a:r>
              <a:rPr lang="cs-CZ" sz="4000" b="1" dirty="0" err="1">
                <a:solidFill>
                  <a:srgbClr val="EE0C8D"/>
                </a:solidFill>
              </a:rPr>
              <a:t>Artist</a:t>
            </a:r>
            <a:r>
              <a:rPr lang="cs-CZ" sz="4000" b="1" dirty="0">
                <a:solidFill>
                  <a:srgbClr val="EE0C8D"/>
                </a:solidFill>
              </a:rPr>
              <a:t> </a:t>
            </a:r>
            <a:r>
              <a:rPr lang="cs-CZ" sz="4000" b="1" dirty="0" err="1">
                <a:solidFill>
                  <a:srgbClr val="EE0C8D"/>
                </a:solidFill>
              </a:rPr>
              <a:t>for</a:t>
            </a:r>
            <a:r>
              <a:rPr lang="cs-CZ" sz="4000" b="1" dirty="0">
                <a:solidFill>
                  <a:srgbClr val="EE0C8D"/>
                </a:solidFill>
              </a:rPr>
              <a:t> </a:t>
            </a:r>
            <a:r>
              <a:rPr lang="cs-CZ" sz="4000" b="1" dirty="0" err="1">
                <a:solidFill>
                  <a:srgbClr val="EE0C8D"/>
                </a:solidFill>
              </a:rPr>
              <a:t>Bellis</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obsah 4">
            <a:extLst>
              <a:ext uri="{FF2B5EF4-FFF2-40B4-BE49-F238E27FC236}">
                <a16:creationId xmlns:a16="http://schemas.microsoft.com/office/drawing/2014/main" id="{9690F07E-E7FA-C741-BE3F-16C421BE8182}"/>
              </a:ext>
            </a:extLst>
          </p:cNvPr>
          <p:cNvSpPr>
            <a:spLocks noGrp="1"/>
          </p:cNvSpPr>
          <p:nvPr>
            <p:ph idx="1"/>
          </p:nvPr>
        </p:nvSpPr>
        <p:spPr>
          <a:xfrm>
            <a:off x="647478" y="1597578"/>
            <a:ext cx="10515600" cy="4351338"/>
          </a:xfrm>
        </p:spPr>
        <p:txBody>
          <a:bodyPr/>
          <a:lstStyle/>
          <a:p>
            <a:pPr marL="0" indent="0">
              <a:buNone/>
            </a:pPr>
            <a:r>
              <a:rPr lang="cs-CZ" dirty="0"/>
              <a:t>Hynek Čermák a Robert Vano</a:t>
            </a:r>
          </a:p>
        </p:txBody>
      </p:sp>
      <p:pic>
        <p:nvPicPr>
          <p:cNvPr id="10" name="Obrázek 9">
            <a:extLst>
              <a:ext uri="{FF2B5EF4-FFF2-40B4-BE49-F238E27FC236}">
                <a16:creationId xmlns:a16="http://schemas.microsoft.com/office/drawing/2014/main" id="{594C0453-C0ED-3948-9DE2-EC4425863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775" y="1839191"/>
            <a:ext cx="3329855" cy="4843426"/>
          </a:xfrm>
          <a:prstGeom prst="rect">
            <a:avLst/>
          </a:prstGeom>
        </p:spPr>
      </p:pic>
      <p:pic>
        <p:nvPicPr>
          <p:cNvPr id="13" name="Obrázek 12">
            <a:extLst>
              <a:ext uri="{FF2B5EF4-FFF2-40B4-BE49-F238E27FC236}">
                <a16:creationId xmlns:a16="http://schemas.microsoft.com/office/drawing/2014/main" id="{18C2B544-99D9-834D-81C7-2487AAF85BC8}"/>
              </a:ext>
            </a:extLst>
          </p:cNvPr>
          <p:cNvPicPr>
            <a:picLocks noChangeAspect="1"/>
          </p:cNvPicPr>
          <p:nvPr/>
        </p:nvPicPr>
        <p:blipFill rotWithShape="1">
          <a:blip r:embed="rId4">
            <a:clrChange>
              <a:clrFrom>
                <a:srgbClr val="FFFFFF"/>
              </a:clrFrom>
              <a:clrTo>
                <a:srgbClr val="FFFFFF">
                  <a:alpha val="0"/>
                </a:srgbClr>
              </a:clrTo>
            </a:clrChange>
          </a:blip>
          <a:srcRect l="1" r="134"/>
          <a:stretch/>
        </p:blipFill>
        <p:spPr>
          <a:xfrm>
            <a:off x="7206511" y="1406663"/>
            <a:ext cx="1736116" cy="1805322"/>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7387AB5F-2A6F-6142-989C-40A010785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77" y="2180233"/>
            <a:ext cx="6559033" cy="4135533"/>
          </a:xfrm>
          <a:prstGeom prst="rect">
            <a:avLst/>
          </a:prstGeom>
        </p:spPr>
      </p:pic>
    </p:spTree>
    <p:extLst>
      <p:ext uri="{BB962C8B-B14F-4D97-AF65-F5344CB8AC3E}">
        <p14:creationId xmlns:p14="http://schemas.microsoft.com/office/powerpoint/2010/main" val="2186131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Říjnová akce na podporu </a:t>
            </a:r>
            <a:br>
              <a:rPr lang="cs-CZ" sz="4000" b="1" dirty="0">
                <a:solidFill>
                  <a:srgbClr val="EE0C8D"/>
                </a:solidFill>
              </a:rPr>
            </a:br>
            <a:r>
              <a:rPr lang="cs-CZ" sz="4000" b="1" dirty="0">
                <a:solidFill>
                  <a:srgbClr val="EE0C8D"/>
                </a:solidFill>
              </a:rPr>
              <a:t>samovyšetření (.)(.) #HLIDEJSIJE</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obsah 4">
            <a:extLst>
              <a:ext uri="{FF2B5EF4-FFF2-40B4-BE49-F238E27FC236}">
                <a16:creationId xmlns:a16="http://schemas.microsoft.com/office/drawing/2014/main" id="{98522B8D-9F24-467E-8518-10DF9DA140B5}"/>
              </a:ext>
            </a:extLst>
          </p:cNvPr>
          <p:cNvSpPr>
            <a:spLocks noGrp="1"/>
          </p:cNvSpPr>
          <p:nvPr>
            <p:ph idx="1"/>
          </p:nvPr>
        </p:nvSpPr>
        <p:spPr>
          <a:xfrm>
            <a:off x="499533" y="1695507"/>
            <a:ext cx="10515600" cy="4351338"/>
          </a:xfrm>
        </p:spPr>
        <p:txBody>
          <a:bodyPr/>
          <a:lstStyle/>
          <a:p>
            <a:pPr marL="0" indent="0">
              <a:buNone/>
            </a:pPr>
            <a:r>
              <a:rPr lang="cs-CZ" dirty="0"/>
              <a:t>5 ročník kampaně</a:t>
            </a:r>
          </a:p>
        </p:txBody>
      </p:sp>
      <p:pic>
        <p:nvPicPr>
          <p:cNvPr id="7" name="Obrázek 6">
            <a:extLst>
              <a:ext uri="{FF2B5EF4-FFF2-40B4-BE49-F238E27FC236}">
                <a16:creationId xmlns:a16="http://schemas.microsoft.com/office/drawing/2014/main" id="{1E4F09E4-2D99-49F2-AAA7-0CADF5304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495" y="3095666"/>
            <a:ext cx="3682505" cy="3849163"/>
          </a:xfrm>
          <a:prstGeom prst="rect">
            <a:avLst/>
          </a:prstGeom>
        </p:spPr>
      </p:pic>
      <p:pic>
        <p:nvPicPr>
          <p:cNvPr id="8" name="Obrázek 7">
            <a:extLst>
              <a:ext uri="{FF2B5EF4-FFF2-40B4-BE49-F238E27FC236}">
                <a16:creationId xmlns:a16="http://schemas.microsoft.com/office/drawing/2014/main" id="{4AF6C6BE-1C0D-674A-A08A-774252EFE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03418"/>
            <a:ext cx="3613785" cy="3754582"/>
          </a:xfrm>
          <a:prstGeom prst="rect">
            <a:avLst/>
          </a:prstGeom>
        </p:spPr>
      </p:pic>
      <p:pic>
        <p:nvPicPr>
          <p:cNvPr id="10" name="Obrázek 9">
            <a:extLst>
              <a:ext uri="{FF2B5EF4-FFF2-40B4-BE49-F238E27FC236}">
                <a16:creationId xmlns:a16="http://schemas.microsoft.com/office/drawing/2014/main" id="{71E264D9-0370-6646-8C49-619E8F41E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015" y="3103418"/>
            <a:ext cx="3005777" cy="3757221"/>
          </a:xfrm>
          <a:prstGeom prst="rect">
            <a:avLst/>
          </a:prstGeom>
        </p:spPr>
      </p:pic>
      <p:pic>
        <p:nvPicPr>
          <p:cNvPr id="12" name="Obrázek 11">
            <a:extLst>
              <a:ext uri="{FF2B5EF4-FFF2-40B4-BE49-F238E27FC236}">
                <a16:creationId xmlns:a16="http://schemas.microsoft.com/office/drawing/2014/main" id="{BA4E3913-2ADD-BC44-BF80-C75F6AC36C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2433" y="3103418"/>
            <a:ext cx="2881058" cy="3841411"/>
          </a:xfrm>
          <a:prstGeom prst="rect">
            <a:avLst/>
          </a:prstGeom>
        </p:spPr>
      </p:pic>
      <p:pic>
        <p:nvPicPr>
          <p:cNvPr id="13" name="Obrázek 12">
            <a:extLst>
              <a:ext uri="{FF2B5EF4-FFF2-40B4-BE49-F238E27FC236}">
                <a16:creationId xmlns:a16="http://schemas.microsoft.com/office/drawing/2014/main" id="{AD6B9491-9530-194A-97DD-81C0D1B44C46}"/>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0666763">
            <a:off x="7107911" y="1373889"/>
            <a:ext cx="1559260" cy="1486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6916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08488" y="47685"/>
            <a:ext cx="10148212" cy="1325563"/>
          </a:xfrm>
        </p:spPr>
        <p:txBody>
          <a:bodyPr>
            <a:normAutofit/>
          </a:bodyPr>
          <a:lstStyle/>
          <a:p>
            <a:r>
              <a:rPr lang="cs-CZ" sz="4000" b="1" dirty="0">
                <a:solidFill>
                  <a:srgbClr val="EE0C8D"/>
                </a:solidFill>
              </a:rPr>
              <a:t>3. 10. </a:t>
            </a:r>
            <a:r>
              <a:rPr lang="cs-CZ" sz="4000" b="1" dirty="0" err="1">
                <a:solidFill>
                  <a:srgbClr val="EE0C8D"/>
                </a:solidFill>
              </a:rPr>
              <a:t>Ride</a:t>
            </a:r>
            <a:r>
              <a:rPr lang="cs-CZ" sz="4000" b="1" dirty="0">
                <a:solidFill>
                  <a:srgbClr val="EE0C8D"/>
                </a:solidFill>
              </a:rPr>
              <a:t> and </a:t>
            </a:r>
            <a:r>
              <a:rPr lang="cs-CZ" sz="4000" b="1" dirty="0" err="1">
                <a:solidFill>
                  <a:srgbClr val="EE0C8D"/>
                </a:solidFill>
              </a:rPr>
              <a:t>Roses</a:t>
            </a:r>
            <a:r>
              <a:rPr lang="cs-CZ" sz="4000" b="1" dirty="0">
                <a:solidFill>
                  <a:srgbClr val="EE0C8D"/>
                </a:solidFill>
              </a:rPr>
              <a:t> </a:t>
            </a:r>
            <a:r>
              <a:rPr lang="cs-CZ" sz="4000" b="1" dirty="0" err="1">
                <a:solidFill>
                  <a:srgbClr val="EE0C8D"/>
                </a:solidFill>
              </a:rPr>
              <a:t>Event</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obsah 4">
            <a:extLst>
              <a:ext uri="{FF2B5EF4-FFF2-40B4-BE49-F238E27FC236}">
                <a16:creationId xmlns:a16="http://schemas.microsoft.com/office/drawing/2014/main" id="{9690F07E-E7FA-C741-BE3F-16C421BE8182}"/>
              </a:ext>
            </a:extLst>
          </p:cNvPr>
          <p:cNvSpPr>
            <a:spLocks noGrp="1"/>
          </p:cNvSpPr>
          <p:nvPr>
            <p:ph idx="1"/>
          </p:nvPr>
        </p:nvSpPr>
        <p:spPr>
          <a:xfrm>
            <a:off x="408488" y="1067642"/>
            <a:ext cx="10515600" cy="4351338"/>
          </a:xfrm>
        </p:spPr>
        <p:txBody>
          <a:bodyPr/>
          <a:lstStyle/>
          <a:p>
            <a:pPr marL="0" indent="0">
              <a:buNone/>
            </a:pPr>
            <a:r>
              <a:rPr lang="cs-CZ" dirty="0"/>
              <a:t>Zpátky do sedla</a:t>
            </a:r>
          </a:p>
        </p:txBody>
      </p:sp>
      <p:pic>
        <p:nvPicPr>
          <p:cNvPr id="7" name="Obrázek 6">
            <a:extLst>
              <a:ext uri="{FF2B5EF4-FFF2-40B4-BE49-F238E27FC236}">
                <a16:creationId xmlns:a16="http://schemas.microsoft.com/office/drawing/2014/main" id="{9789B79A-00A6-3847-92FF-D3682F0AA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88" y="1820169"/>
            <a:ext cx="3580067" cy="2382982"/>
          </a:xfrm>
          <a:prstGeom prst="rect">
            <a:avLst/>
          </a:prstGeom>
        </p:spPr>
      </p:pic>
      <p:pic>
        <p:nvPicPr>
          <p:cNvPr id="11" name="Obrázek 10">
            <a:extLst>
              <a:ext uri="{FF2B5EF4-FFF2-40B4-BE49-F238E27FC236}">
                <a16:creationId xmlns:a16="http://schemas.microsoft.com/office/drawing/2014/main" id="{3B1EE3BA-C2FD-EC4D-9A2F-6976192B7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508" y="1820169"/>
            <a:ext cx="3145955" cy="2359467"/>
          </a:xfrm>
          <a:prstGeom prst="rect">
            <a:avLst/>
          </a:prstGeom>
        </p:spPr>
      </p:pic>
      <p:pic>
        <p:nvPicPr>
          <p:cNvPr id="13" name="Obrázek 12">
            <a:extLst>
              <a:ext uri="{FF2B5EF4-FFF2-40B4-BE49-F238E27FC236}">
                <a16:creationId xmlns:a16="http://schemas.microsoft.com/office/drawing/2014/main" id="{EDB2AA83-4B97-BF46-B5FA-BDB9870DE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077" y="4294049"/>
            <a:ext cx="4544289" cy="2556163"/>
          </a:xfrm>
          <a:prstGeom prst="rect">
            <a:avLst/>
          </a:prstGeom>
        </p:spPr>
      </p:pic>
      <p:pic>
        <p:nvPicPr>
          <p:cNvPr id="15" name="Obrázek 14">
            <a:extLst>
              <a:ext uri="{FF2B5EF4-FFF2-40B4-BE49-F238E27FC236}">
                <a16:creationId xmlns:a16="http://schemas.microsoft.com/office/drawing/2014/main" id="{B6B4B00C-1AF0-C64D-886F-30EED9E08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0530" y="2262049"/>
            <a:ext cx="3048000" cy="4064000"/>
          </a:xfrm>
          <a:prstGeom prst="rect">
            <a:avLst/>
          </a:prstGeom>
        </p:spPr>
      </p:pic>
      <p:pic>
        <p:nvPicPr>
          <p:cNvPr id="16" name="Obrázek 15">
            <a:extLst>
              <a:ext uri="{FF2B5EF4-FFF2-40B4-BE49-F238E27FC236}">
                <a16:creationId xmlns:a16="http://schemas.microsoft.com/office/drawing/2014/main" id="{583BED05-0C38-8345-A8D0-9EEAF1F94D8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60118" y="211422"/>
            <a:ext cx="1750922" cy="1712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1946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333279" y="-133287"/>
            <a:ext cx="10148212" cy="1325563"/>
          </a:xfrm>
        </p:spPr>
        <p:txBody>
          <a:bodyPr>
            <a:normAutofit/>
          </a:bodyPr>
          <a:lstStyle/>
          <a:p>
            <a:r>
              <a:rPr lang="cs-CZ" sz="4000" b="1" dirty="0">
                <a:solidFill>
                  <a:srgbClr val="EE0C8D"/>
                </a:solidFill>
              </a:rPr>
              <a:t>3. 10. </a:t>
            </a:r>
            <a:r>
              <a:rPr lang="cs-CZ" sz="4000" b="1" dirty="0" err="1">
                <a:solidFill>
                  <a:srgbClr val="EE0C8D"/>
                </a:solidFill>
              </a:rPr>
              <a:t>Race</a:t>
            </a:r>
            <a:r>
              <a:rPr lang="cs-CZ" sz="4000" b="1" dirty="0">
                <a:solidFill>
                  <a:srgbClr val="EE0C8D"/>
                </a:solidFill>
              </a:rPr>
              <a:t> </a:t>
            </a:r>
            <a:r>
              <a:rPr lang="cs-CZ" sz="4000" b="1" dirty="0" err="1">
                <a:solidFill>
                  <a:srgbClr val="EE0C8D"/>
                </a:solidFill>
              </a:rPr>
              <a:t>for</a:t>
            </a:r>
            <a:r>
              <a:rPr lang="cs-CZ" sz="4000" b="1" dirty="0">
                <a:solidFill>
                  <a:srgbClr val="EE0C8D"/>
                </a:solidFill>
              </a:rPr>
              <a:t> </a:t>
            </a:r>
            <a:r>
              <a:rPr lang="cs-CZ" sz="4000" b="1" dirty="0" err="1">
                <a:solidFill>
                  <a:srgbClr val="EE0C8D"/>
                </a:solidFill>
              </a:rPr>
              <a:t>the</a:t>
            </a:r>
            <a:r>
              <a:rPr lang="cs-CZ" sz="4000" b="1" dirty="0">
                <a:solidFill>
                  <a:srgbClr val="EE0C8D"/>
                </a:solidFill>
              </a:rPr>
              <a:t> </a:t>
            </a:r>
            <a:r>
              <a:rPr lang="cs-CZ" sz="4000" b="1" dirty="0" err="1">
                <a:solidFill>
                  <a:srgbClr val="EE0C8D"/>
                </a:solidFill>
              </a:rPr>
              <a:t>Cure</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6" name="Zástupný obsah 5">
            <a:extLst>
              <a:ext uri="{FF2B5EF4-FFF2-40B4-BE49-F238E27FC236}">
                <a16:creationId xmlns:a16="http://schemas.microsoft.com/office/drawing/2014/main" id="{0D99178E-1B78-394B-B6A0-6FC4902C5D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751" y="856220"/>
            <a:ext cx="4241219" cy="2830456"/>
          </a:xfrm>
        </p:spPr>
      </p:pic>
      <p:pic>
        <p:nvPicPr>
          <p:cNvPr id="8" name="Obrázek 7">
            <a:extLst>
              <a:ext uri="{FF2B5EF4-FFF2-40B4-BE49-F238E27FC236}">
                <a16:creationId xmlns:a16="http://schemas.microsoft.com/office/drawing/2014/main" id="{A86A1C62-4B77-AD48-9665-BE714E0C8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51" y="3883068"/>
            <a:ext cx="4241218" cy="2795154"/>
          </a:xfrm>
          <a:prstGeom prst="rect">
            <a:avLst/>
          </a:prstGeom>
        </p:spPr>
      </p:pic>
      <p:pic>
        <p:nvPicPr>
          <p:cNvPr id="10" name="Obrázek 9">
            <a:extLst>
              <a:ext uri="{FF2B5EF4-FFF2-40B4-BE49-F238E27FC236}">
                <a16:creationId xmlns:a16="http://schemas.microsoft.com/office/drawing/2014/main" id="{F3EDD0EA-32B0-3046-B1F3-81AFED008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576" y="851746"/>
            <a:ext cx="4241221" cy="2830457"/>
          </a:xfrm>
          <a:prstGeom prst="rect">
            <a:avLst/>
          </a:prstGeom>
        </p:spPr>
      </p:pic>
      <p:pic>
        <p:nvPicPr>
          <p:cNvPr id="12" name="Obrázek 11">
            <a:extLst>
              <a:ext uri="{FF2B5EF4-FFF2-40B4-BE49-F238E27FC236}">
                <a16:creationId xmlns:a16="http://schemas.microsoft.com/office/drawing/2014/main" id="{D68BD7ED-CE3D-BD46-B885-8319A1226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579" y="3847767"/>
            <a:ext cx="4241218" cy="2830455"/>
          </a:xfrm>
          <a:prstGeom prst="rect">
            <a:avLst/>
          </a:prstGeom>
        </p:spPr>
      </p:pic>
      <p:pic>
        <p:nvPicPr>
          <p:cNvPr id="14" name="Obrázek 13">
            <a:extLst>
              <a:ext uri="{FF2B5EF4-FFF2-40B4-BE49-F238E27FC236}">
                <a16:creationId xmlns:a16="http://schemas.microsoft.com/office/drawing/2014/main" id="{22FFBDBF-A57D-BE4D-B42E-2BB125FA6306}"/>
              </a:ext>
            </a:extLst>
          </p:cNvPr>
          <p:cNvPicPr>
            <a:picLocks noChangeAspect="1"/>
          </p:cNvPicPr>
          <p:nvPr/>
        </p:nvPicPr>
        <p:blipFill rotWithShape="1">
          <a:blip r:embed="rId7">
            <a:clrChange>
              <a:clrFrom>
                <a:srgbClr val="FFFFFF"/>
              </a:clrFrom>
              <a:clrTo>
                <a:srgbClr val="FFFFFF">
                  <a:alpha val="0"/>
                </a:srgbClr>
              </a:clrTo>
            </a:clrChange>
          </a:blip>
          <a:srcRect l="1" r="134"/>
          <a:stretch/>
        </p:blipFill>
        <p:spPr>
          <a:xfrm>
            <a:off x="9613433" y="3118914"/>
            <a:ext cx="1736116" cy="1805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47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197721" y="-1625"/>
            <a:ext cx="10564325" cy="1325563"/>
          </a:xfrm>
        </p:spPr>
        <p:txBody>
          <a:bodyPr>
            <a:normAutofit/>
          </a:bodyPr>
          <a:lstStyle/>
          <a:p>
            <a:r>
              <a:rPr lang="cs-CZ" sz="4000" b="1" dirty="0">
                <a:solidFill>
                  <a:srgbClr val="EE0C8D"/>
                </a:solidFill>
              </a:rPr>
              <a:t>Říjnové číslo časopisu MOJE PSYCHOLOGIE</a:t>
            </a:r>
          </a:p>
        </p:txBody>
      </p:sp>
      <p:sp>
        <p:nvSpPr>
          <p:cNvPr id="9" name="Zástupný obsah 8">
            <a:extLst>
              <a:ext uri="{FF2B5EF4-FFF2-40B4-BE49-F238E27FC236}">
                <a16:creationId xmlns:a16="http://schemas.microsoft.com/office/drawing/2014/main" id="{6640654D-7E66-4369-8961-56ECEE3B5A77}"/>
              </a:ext>
            </a:extLst>
          </p:cNvPr>
          <p:cNvSpPr>
            <a:spLocks noGrp="1"/>
          </p:cNvSpPr>
          <p:nvPr>
            <p:ph idx="1"/>
          </p:nvPr>
        </p:nvSpPr>
        <p:spPr>
          <a:xfrm>
            <a:off x="361949" y="1077180"/>
            <a:ext cx="8761269" cy="4351338"/>
          </a:xfrm>
        </p:spPr>
        <p:txBody>
          <a:bodyPr>
            <a:normAutofit/>
          </a:bodyPr>
          <a:lstStyle/>
          <a:p>
            <a:pPr marL="0" indent="0">
              <a:buNone/>
            </a:pPr>
            <a:r>
              <a:rPr lang="cs-CZ" sz="2400" dirty="0">
                <a:solidFill>
                  <a:srgbClr val="EE0C8D"/>
                </a:solidFill>
              </a:rPr>
              <a:t>6 </a:t>
            </a:r>
            <a:r>
              <a:rPr lang="cs-CZ" sz="2400" dirty="0" err="1">
                <a:solidFill>
                  <a:srgbClr val="EE0C8D"/>
                </a:solidFill>
              </a:rPr>
              <a:t>Bellisek</a:t>
            </a:r>
            <a:r>
              <a:rPr lang="cs-CZ" sz="2400" dirty="0">
                <a:solidFill>
                  <a:srgbClr val="EE0C8D"/>
                </a:solidFill>
              </a:rPr>
              <a:t> = </a:t>
            </a:r>
            <a:r>
              <a:rPr lang="cs-CZ" sz="2400" dirty="0"/>
              <a:t>6 příběhů + fotografie + článek o podpoře pacientky s </a:t>
            </a:r>
            <a:r>
              <a:rPr lang="cs-CZ" sz="2400" dirty="0" err="1"/>
              <a:t>Niki</a:t>
            </a:r>
            <a:r>
              <a:rPr lang="cs-CZ" sz="2400" dirty="0"/>
              <a:t> = podpora ve výši 104 000,-Kč na projekty a akce </a:t>
            </a:r>
            <a:r>
              <a:rPr lang="cs-CZ" sz="2400" dirty="0" err="1"/>
              <a:t>Bellisek</a:t>
            </a:r>
            <a:endParaRPr lang="cs-CZ" sz="2400" dirty="0"/>
          </a:p>
        </p:txBody>
      </p:sp>
      <p:pic>
        <p:nvPicPr>
          <p:cNvPr id="4" name="Obrázek 3">
            <a:extLst>
              <a:ext uri="{FF2B5EF4-FFF2-40B4-BE49-F238E27FC236}">
                <a16:creationId xmlns:a16="http://schemas.microsoft.com/office/drawing/2014/main" id="{5ABAC04D-9EF5-6A40-BA21-07433664D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21" y="3294081"/>
            <a:ext cx="4284323" cy="3213242"/>
          </a:xfrm>
          <a:prstGeom prst="rect">
            <a:avLst/>
          </a:prstGeom>
        </p:spPr>
      </p:pic>
      <p:pic>
        <p:nvPicPr>
          <p:cNvPr id="6" name="Obrázek 5">
            <a:extLst>
              <a:ext uri="{FF2B5EF4-FFF2-40B4-BE49-F238E27FC236}">
                <a16:creationId xmlns:a16="http://schemas.microsoft.com/office/drawing/2014/main" id="{3D35C9FE-B183-3A46-B6FD-69E084C04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272" y="2066941"/>
            <a:ext cx="3330287" cy="4440382"/>
          </a:xfrm>
          <a:prstGeom prst="rect">
            <a:avLst/>
          </a:prstGeom>
        </p:spPr>
      </p:pic>
      <p:pic>
        <p:nvPicPr>
          <p:cNvPr id="8" name="Obrázek 7">
            <a:extLst>
              <a:ext uri="{FF2B5EF4-FFF2-40B4-BE49-F238E27FC236}">
                <a16:creationId xmlns:a16="http://schemas.microsoft.com/office/drawing/2014/main" id="{2862A22A-F512-0541-86C7-3B3A649EA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787" y="2066941"/>
            <a:ext cx="3546764" cy="4405890"/>
          </a:xfrm>
          <a:prstGeom prst="rect">
            <a:avLst/>
          </a:prstGeom>
        </p:spPr>
      </p:pic>
      <p:pic>
        <p:nvPicPr>
          <p:cNvPr id="14" name="Obrázek 13">
            <a:extLst>
              <a:ext uri="{FF2B5EF4-FFF2-40B4-BE49-F238E27FC236}">
                <a16:creationId xmlns:a16="http://schemas.microsoft.com/office/drawing/2014/main" id="{130A9B39-A485-1F45-BB8E-1D9D51873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16" name="Obrázek 15">
            <a:extLst>
              <a:ext uri="{FF2B5EF4-FFF2-40B4-BE49-F238E27FC236}">
                <a16:creationId xmlns:a16="http://schemas.microsoft.com/office/drawing/2014/main" id="{D218222E-E3B1-484A-B182-5006974230D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20666763">
            <a:off x="1479998" y="1905156"/>
            <a:ext cx="1559260" cy="1486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3626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Ukázka ilustrací</a:t>
            </a:r>
          </a:p>
        </p:txBody>
      </p:sp>
      <p:pic>
        <p:nvPicPr>
          <p:cNvPr id="8" name="Obrázek 7">
            <a:extLst>
              <a:ext uri="{FF2B5EF4-FFF2-40B4-BE49-F238E27FC236}">
                <a16:creationId xmlns:a16="http://schemas.microsoft.com/office/drawing/2014/main" id="{EC65B0B6-E82A-4230-976D-587797242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00" y="1750528"/>
            <a:ext cx="5479249" cy="4839183"/>
          </a:xfrm>
          <a:prstGeom prst="rect">
            <a:avLst/>
          </a:prstGeom>
        </p:spPr>
      </p:pic>
      <p:pic>
        <p:nvPicPr>
          <p:cNvPr id="10" name="Obrázek 9">
            <a:extLst>
              <a:ext uri="{FF2B5EF4-FFF2-40B4-BE49-F238E27FC236}">
                <a16:creationId xmlns:a16="http://schemas.microsoft.com/office/drawing/2014/main" id="{3FAB8EF9-00E4-4F7A-AC71-070CB64FD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35955"/>
            <a:ext cx="4927600" cy="4914900"/>
          </a:xfrm>
          <a:prstGeom prst="rect">
            <a:avLst/>
          </a:prstGeom>
        </p:spPr>
      </p:pic>
      <p:pic>
        <p:nvPicPr>
          <p:cNvPr id="7" name="Obrázek 6">
            <a:extLst>
              <a:ext uri="{FF2B5EF4-FFF2-40B4-BE49-F238E27FC236}">
                <a16:creationId xmlns:a16="http://schemas.microsoft.com/office/drawing/2014/main" id="{296CEF94-7EE5-2B4F-A2AE-1476AF4C3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746" y="7145"/>
            <a:ext cx="1309280" cy="1614779"/>
          </a:xfrm>
          <a:prstGeom prst="rect">
            <a:avLst/>
          </a:prstGeom>
        </p:spPr>
      </p:pic>
    </p:spTree>
    <p:extLst>
      <p:ext uri="{BB962C8B-B14F-4D97-AF65-F5344CB8AC3E}">
        <p14:creationId xmlns:p14="http://schemas.microsoft.com/office/powerpoint/2010/main" val="3108400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333279" y="-133287"/>
            <a:ext cx="10148212" cy="1325563"/>
          </a:xfrm>
        </p:spPr>
        <p:txBody>
          <a:bodyPr>
            <a:normAutofit/>
          </a:bodyPr>
          <a:lstStyle/>
          <a:p>
            <a:r>
              <a:rPr lang="cs-CZ" sz="4000" b="1" dirty="0">
                <a:solidFill>
                  <a:srgbClr val="EE0C8D"/>
                </a:solidFill>
              </a:rPr>
              <a:t>16. - 17. 10. Plaveme prsa</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13" name="Obrázek 12">
            <a:extLst>
              <a:ext uri="{FF2B5EF4-FFF2-40B4-BE49-F238E27FC236}">
                <a16:creationId xmlns:a16="http://schemas.microsoft.com/office/drawing/2014/main" id="{E9B58A07-6E23-754E-A7C8-41FD986A287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89407" y="206703"/>
            <a:ext cx="1750922" cy="1712440"/>
          </a:xfrm>
          <a:prstGeom prst="rect">
            <a:avLst/>
          </a:prstGeom>
          <a:ln>
            <a:noFill/>
          </a:ln>
          <a:effectLst>
            <a:outerShdw blurRad="292100" dist="139700" dir="2700000" algn="tl" rotWithShape="0">
              <a:srgbClr val="333333">
                <a:alpha val="65000"/>
              </a:srgbClr>
            </a:outerShdw>
          </a:effectLst>
        </p:spPr>
      </p:pic>
      <p:pic>
        <p:nvPicPr>
          <p:cNvPr id="9" name="Zástupný obsah 8">
            <a:extLst>
              <a:ext uri="{FF2B5EF4-FFF2-40B4-BE49-F238E27FC236}">
                <a16:creationId xmlns:a16="http://schemas.microsoft.com/office/drawing/2014/main" id="{7C8722F9-F9B3-544B-AEBA-3E951A61CA6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3279" y="1830387"/>
            <a:ext cx="3263503" cy="4351338"/>
          </a:xfrm>
        </p:spPr>
      </p:pic>
      <p:pic>
        <p:nvPicPr>
          <p:cNvPr id="14" name="Obrázek 13">
            <a:extLst>
              <a:ext uri="{FF2B5EF4-FFF2-40B4-BE49-F238E27FC236}">
                <a16:creationId xmlns:a16="http://schemas.microsoft.com/office/drawing/2014/main" id="{024206EF-66D6-9E49-888F-EE828D54D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9682" y="1887970"/>
            <a:ext cx="3224580" cy="4351338"/>
          </a:xfrm>
          <a:prstGeom prst="rect">
            <a:avLst/>
          </a:prstGeom>
        </p:spPr>
      </p:pic>
      <p:pic>
        <p:nvPicPr>
          <p:cNvPr id="16" name="Obrázek 15">
            <a:extLst>
              <a:ext uri="{FF2B5EF4-FFF2-40B4-BE49-F238E27FC236}">
                <a16:creationId xmlns:a16="http://schemas.microsoft.com/office/drawing/2014/main" id="{3269DD1F-AD39-8349-ABA4-2779E3849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0228" y="2758353"/>
            <a:ext cx="4641273" cy="3480955"/>
          </a:xfrm>
          <a:prstGeom prst="rect">
            <a:avLst/>
          </a:prstGeom>
        </p:spPr>
      </p:pic>
    </p:spTree>
    <p:extLst>
      <p:ext uri="{BB962C8B-B14F-4D97-AF65-F5344CB8AC3E}">
        <p14:creationId xmlns:p14="http://schemas.microsoft.com/office/powerpoint/2010/main" val="412246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155864" y="-124029"/>
            <a:ext cx="10325627" cy="1325563"/>
          </a:xfrm>
        </p:spPr>
        <p:txBody>
          <a:bodyPr>
            <a:normAutofit/>
          </a:bodyPr>
          <a:lstStyle/>
          <a:p>
            <a:r>
              <a:rPr lang="cs-CZ" sz="4000" b="1" dirty="0">
                <a:solidFill>
                  <a:srgbClr val="EE0C8D"/>
                </a:solidFill>
              </a:rPr>
              <a:t>Další aktivity v #</a:t>
            </a:r>
            <a:r>
              <a:rPr lang="cs-CZ" sz="4000" b="1" dirty="0" err="1">
                <a:solidFill>
                  <a:srgbClr val="EE0C8D"/>
                </a:solidFill>
              </a:rPr>
              <a:t>PinkOctober</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6" name="TextovéPole 5">
            <a:extLst>
              <a:ext uri="{FF2B5EF4-FFF2-40B4-BE49-F238E27FC236}">
                <a16:creationId xmlns:a16="http://schemas.microsoft.com/office/drawing/2014/main" id="{337272F2-7D7F-A34D-8A1D-F7899AF884E0}"/>
              </a:ext>
            </a:extLst>
          </p:cNvPr>
          <p:cNvSpPr txBox="1"/>
          <p:nvPr/>
        </p:nvSpPr>
        <p:spPr>
          <a:xfrm>
            <a:off x="228600" y="856220"/>
            <a:ext cx="5206615" cy="2862322"/>
          </a:xfrm>
          <a:prstGeom prst="rect">
            <a:avLst/>
          </a:prstGeom>
          <a:noFill/>
        </p:spPr>
        <p:txBody>
          <a:bodyPr wrap="square" rtlCol="0">
            <a:spAutoFit/>
          </a:bodyPr>
          <a:lstStyle/>
          <a:p>
            <a:r>
              <a:rPr lang="cs-CZ" dirty="0"/>
              <a:t>21. 9. TK AVON</a:t>
            </a:r>
          </a:p>
          <a:p>
            <a:r>
              <a:rPr lang="cs-CZ" dirty="0"/>
              <a:t>2. 10. edukace Metronom Karlovy Vary</a:t>
            </a:r>
          </a:p>
          <a:p>
            <a:r>
              <a:rPr lang="cs-CZ" dirty="0"/>
              <a:t>6. 10. edukace Opava</a:t>
            </a:r>
          </a:p>
          <a:p>
            <a:r>
              <a:rPr lang="cs-CZ" dirty="0"/>
              <a:t>7. 10. Autorské čtení Zbůch</a:t>
            </a:r>
          </a:p>
          <a:p>
            <a:r>
              <a:rPr lang="cs-CZ" dirty="0"/>
              <a:t>11. 10. </a:t>
            </a:r>
            <a:r>
              <a:rPr lang="cs-CZ" dirty="0" err="1"/>
              <a:t>PinkOctober</a:t>
            </a:r>
            <a:r>
              <a:rPr lang="cs-CZ" dirty="0"/>
              <a:t> s Moje psychologie</a:t>
            </a:r>
          </a:p>
          <a:p>
            <a:r>
              <a:rPr lang="cs-CZ" dirty="0"/>
              <a:t>12. 10. Brněnské onkologické dny</a:t>
            </a:r>
          </a:p>
          <a:p>
            <a:r>
              <a:rPr lang="cs-CZ" dirty="0"/>
              <a:t>16. 10. Host Radiožurnálu - Nikol</a:t>
            </a:r>
          </a:p>
          <a:p>
            <a:r>
              <a:rPr lang="cs-CZ" dirty="0"/>
              <a:t>25. 10. Klobouk dolů – autorské čtení</a:t>
            </a:r>
          </a:p>
          <a:p>
            <a:r>
              <a:rPr lang="cs-CZ" dirty="0"/>
              <a:t>25. 10. edukace a autorské četní Plzeň</a:t>
            </a:r>
          </a:p>
          <a:p>
            <a:endParaRPr lang="cs-CZ" dirty="0"/>
          </a:p>
        </p:txBody>
      </p:sp>
      <p:pic>
        <p:nvPicPr>
          <p:cNvPr id="8" name="Obrázek 7">
            <a:extLst>
              <a:ext uri="{FF2B5EF4-FFF2-40B4-BE49-F238E27FC236}">
                <a16:creationId xmlns:a16="http://schemas.microsoft.com/office/drawing/2014/main" id="{05A65BE1-E3A5-2D46-BB24-EC151C8C4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363" y="2389908"/>
            <a:ext cx="3088509" cy="4118012"/>
          </a:xfrm>
          <a:prstGeom prst="rect">
            <a:avLst/>
          </a:prstGeom>
        </p:spPr>
      </p:pic>
      <p:pic>
        <p:nvPicPr>
          <p:cNvPr id="11" name="Obrázek 10">
            <a:extLst>
              <a:ext uri="{FF2B5EF4-FFF2-40B4-BE49-F238E27FC236}">
                <a16:creationId xmlns:a16="http://schemas.microsoft.com/office/drawing/2014/main" id="{7CBE858B-7F00-C74D-B158-74A68D791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110" y="2389908"/>
            <a:ext cx="4938790" cy="4125948"/>
          </a:xfrm>
          <a:prstGeom prst="rect">
            <a:avLst/>
          </a:prstGeom>
        </p:spPr>
      </p:pic>
      <p:pic>
        <p:nvPicPr>
          <p:cNvPr id="15" name="Obrázek 14">
            <a:extLst>
              <a:ext uri="{FF2B5EF4-FFF2-40B4-BE49-F238E27FC236}">
                <a16:creationId xmlns:a16="http://schemas.microsoft.com/office/drawing/2014/main" id="{1DC692D5-BCCC-E443-9ECD-CA1229E0BED9}"/>
              </a:ext>
            </a:extLst>
          </p:cNvPr>
          <p:cNvPicPr>
            <a:picLocks noChangeAspect="1"/>
          </p:cNvPicPr>
          <p:nvPr/>
        </p:nvPicPr>
        <p:blipFill rotWithShape="1">
          <a:blip r:embed="rId5">
            <a:clrChange>
              <a:clrFrom>
                <a:srgbClr val="FFFFFF"/>
              </a:clrFrom>
              <a:clrTo>
                <a:srgbClr val="FFFFFF">
                  <a:alpha val="0"/>
                </a:srgbClr>
              </a:clrTo>
            </a:clrChange>
          </a:blip>
          <a:srcRect l="1" r="134"/>
          <a:stretch/>
        </p:blipFill>
        <p:spPr>
          <a:xfrm>
            <a:off x="904862" y="4000657"/>
            <a:ext cx="1736116" cy="1805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8907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err="1">
                <a:solidFill>
                  <a:srgbClr val="EE0C8D"/>
                </a:solidFill>
              </a:rPr>
              <a:t>Merchandising</a:t>
            </a:r>
            <a:r>
              <a:rPr lang="cs-CZ" sz="4000" b="1" dirty="0">
                <a:solidFill>
                  <a:srgbClr val="EE0C8D"/>
                </a:solidFill>
              </a:rPr>
              <a:t> </a:t>
            </a:r>
            <a:r>
              <a:rPr lang="cs-CZ" sz="4000" b="1" dirty="0" err="1">
                <a:solidFill>
                  <a:srgbClr val="EE0C8D"/>
                </a:solidFill>
              </a:rPr>
              <a:t>Bellis</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10" name="Zástupný obsah 9">
            <a:extLst>
              <a:ext uri="{FF2B5EF4-FFF2-40B4-BE49-F238E27FC236}">
                <a16:creationId xmlns:a16="http://schemas.microsoft.com/office/drawing/2014/main" id="{BB3342C0-C162-9B4E-A4D7-93002CBE4B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393" y="1537792"/>
            <a:ext cx="3729622" cy="2797216"/>
          </a:xfrm>
        </p:spPr>
      </p:pic>
      <p:pic>
        <p:nvPicPr>
          <p:cNvPr id="12" name="Obrázek 11">
            <a:extLst>
              <a:ext uri="{FF2B5EF4-FFF2-40B4-BE49-F238E27FC236}">
                <a16:creationId xmlns:a16="http://schemas.microsoft.com/office/drawing/2014/main" id="{A864DE54-076C-C64B-92DA-532CB7BBD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044" y="3429000"/>
            <a:ext cx="2559956" cy="3413274"/>
          </a:xfrm>
          <a:prstGeom prst="rect">
            <a:avLst/>
          </a:prstGeom>
        </p:spPr>
      </p:pic>
      <p:pic>
        <p:nvPicPr>
          <p:cNvPr id="14" name="Obrázek 13">
            <a:extLst>
              <a:ext uri="{FF2B5EF4-FFF2-40B4-BE49-F238E27FC236}">
                <a16:creationId xmlns:a16="http://schemas.microsoft.com/office/drawing/2014/main" id="{0B9F75A4-D7C5-4742-97C6-54D3241E8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963" y="2443373"/>
            <a:ext cx="5356071" cy="3574473"/>
          </a:xfrm>
          <a:prstGeom prst="rect">
            <a:avLst/>
          </a:prstGeom>
        </p:spPr>
      </p:pic>
      <p:pic>
        <p:nvPicPr>
          <p:cNvPr id="15" name="Obrázek 14">
            <a:extLst>
              <a:ext uri="{FF2B5EF4-FFF2-40B4-BE49-F238E27FC236}">
                <a16:creationId xmlns:a16="http://schemas.microsoft.com/office/drawing/2014/main" id="{39A2A055-9D9F-5C43-B970-D0BA3B5CDCB3}"/>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20666763">
            <a:off x="6577975" y="603666"/>
            <a:ext cx="1559260" cy="1486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6580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Benefiční večer </a:t>
            </a:r>
            <a:r>
              <a:rPr lang="cs-CZ" sz="4000" b="1" dirty="0" err="1">
                <a:solidFill>
                  <a:srgbClr val="EE0C8D"/>
                </a:solidFill>
              </a:rPr>
              <a:t>Bellis</a:t>
            </a:r>
            <a:endParaRPr lang="cs-CZ" sz="4000"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7" name="Zástupný obsah 6">
            <a:extLst>
              <a:ext uri="{FF2B5EF4-FFF2-40B4-BE49-F238E27FC236}">
                <a16:creationId xmlns:a16="http://schemas.microsoft.com/office/drawing/2014/main" id="{E44C85A1-490D-D449-B1D1-D29144EDB6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9534" y="1712440"/>
            <a:ext cx="8489986" cy="4775616"/>
          </a:xfrm>
        </p:spPr>
      </p:pic>
      <p:pic>
        <p:nvPicPr>
          <p:cNvPr id="13" name="Obrázek 12">
            <a:extLst>
              <a:ext uri="{FF2B5EF4-FFF2-40B4-BE49-F238E27FC236}">
                <a16:creationId xmlns:a16="http://schemas.microsoft.com/office/drawing/2014/main" id="{F7469FBE-CA78-984A-830D-685811314D6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72284" y="3429000"/>
            <a:ext cx="1750922" cy="1712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8025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p:txBody>
          <a:bodyPr/>
          <a:lstStyle/>
          <a:p>
            <a:r>
              <a:rPr lang="cs-CZ" b="1" dirty="0">
                <a:solidFill>
                  <a:srgbClr val="EE0C8D"/>
                </a:solidFill>
              </a:rPr>
              <a:t>Plány pro rok 2022</a:t>
            </a: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sp>
        <p:nvSpPr>
          <p:cNvPr id="5" name="Zástupný symbol pro obsah 4">
            <a:extLst>
              <a:ext uri="{FF2B5EF4-FFF2-40B4-BE49-F238E27FC236}">
                <a16:creationId xmlns:a16="http://schemas.microsoft.com/office/drawing/2014/main" id="{A5F9407C-EDE7-4D6E-B4D2-4702AC73E586}"/>
              </a:ext>
            </a:extLst>
          </p:cNvPr>
          <p:cNvSpPr>
            <a:spLocks noGrp="1"/>
          </p:cNvSpPr>
          <p:nvPr>
            <p:ph idx="1"/>
          </p:nvPr>
        </p:nvSpPr>
        <p:spPr>
          <a:xfrm>
            <a:off x="838200" y="1825625"/>
            <a:ext cx="10515600" cy="4537075"/>
          </a:xfrm>
        </p:spPr>
        <p:txBody>
          <a:bodyPr>
            <a:normAutofit fontScale="92500" lnSpcReduction="10000"/>
          </a:bodyPr>
          <a:lstStyle/>
          <a:p>
            <a:pPr marL="0" indent="0">
              <a:buNone/>
            </a:pPr>
            <a:r>
              <a:rPr lang="cs-CZ" b="1" dirty="0">
                <a:solidFill>
                  <a:srgbClr val="EE0C8D"/>
                </a:solidFill>
              </a:rPr>
              <a:t>Oslava 10 let </a:t>
            </a:r>
            <a:r>
              <a:rPr lang="cs-CZ" b="1" dirty="0" err="1">
                <a:solidFill>
                  <a:srgbClr val="EE0C8D"/>
                </a:solidFill>
              </a:rPr>
              <a:t>Bellisek</a:t>
            </a:r>
            <a:r>
              <a:rPr lang="cs-CZ" b="1" dirty="0">
                <a:solidFill>
                  <a:srgbClr val="EE0C8D"/>
                </a:solidFill>
              </a:rPr>
              <a:t> – </a:t>
            </a:r>
            <a:r>
              <a:rPr lang="cs-CZ" dirty="0"/>
              <a:t>nový foto projekt, vernisáž, velká oslava</a:t>
            </a:r>
          </a:p>
          <a:p>
            <a:pPr marL="0" indent="0">
              <a:buNone/>
            </a:pPr>
            <a:r>
              <a:rPr lang="cs-CZ" b="1" dirty="0">
                <a:solidFill>
                  <a:srgbClr val="EE0C8D"/>
                </a:solidFill>
              </a:rPr>
              <a:t>Dotisk knihy Průvodce</a:t>
            </a:r>
          </a:p>
          <a:p>
            <a:pPr marL="0" indent="0">
              <a:buNone/>
            </a:pPr>
            <a:r>
              <a:rPr lang="cs-CZ" b="1" dirty="0">
                <a:solidFill>
                  <a:srgbClr val="EE0C8D"/>
                </a:solidFill>
              </a:rPr>
              <a:t>Zimní terapeutický pobyt </a:t>
            </a:r>
            <a:r>
              <a:rPr lang="cs-CZ" b="1" dirty="0" err="1">
                <a:solidFill>
                  <a:srgbClr val="EE0C8D"/>
                </a:solidFill>
              </a:rPr>
              <a:t>Bellis</a:t>
            </a:r>
            <a:r>
              <a:rPr lang="cs-CZ" b="1" dirty="0">
                <a:solidFill>
                  <a:srgbClr val="EE0C8D"/>
                </a:solidFill>
              </a:rPr>
              <a:t> 2022</a:t>
            </a:r>
          </a:p>
          <a:p>
            <a:pPr marL="0" indent="0">
              <a:buNone/>
            </a:pPr>
            <a:r>
              <a:rPr lang="cs-CZ" b="1" dirty="0">
                <a:solidFill>
                  <a:srgbClr val="EE0C8D"/>
                </a:solidFill>
              </a:rPr>
              <a:t>Letní terapeutický pobyt </a:t>
            </a:r>
            <a:r>
              <a:rPr lang="cs-CZ" b="1" dirty="0" err="1">
                <a:solidFill>
                  <a:srgbClr val="EE0C8D"/>
                </a:solidFill>
              </a:rPr>
              <a:t>Bellis</a:t>
            </a:r>
            <a:r>
              <a:rPr lang="cs-CZ" b="1" dirty="0">
                <a:solidFill>
                  <a:srgbClr val="EE0C8D"/>
                </a:solidFill>
              </a:rPr>
              <a:t> 2022</a:t>
            </a:r>
          </a:p>
          <a:p>
            <a:pPr marL="0" indent="0">
              <a:buNone/>
            </a:pPr>
            <a:r>
              <a:rPr lang="cs-CZ" b="1" dirty="0">
                <a:solidFill>
                  <a:srgbClr val="EE0C8D"/>
                </a:solidFill>
              </a:rPr>
              <a:t>Finanční stabilita </a:t>
            </a:r>
            <a:r>
              <a:rPr lang="cs-CZ" dirty="0">
                <a:solidFill>
                  <a:srgbClr val="EE0C8D"/>
                </a:solidFill>
              </a:rPr>
              <a:t>a nové finanční akvizice</a:t>
            </a:r>
          </a:p>
          <a:p>
            <a:pPr marL="0" indent="0">
              <a:buNone/>
            </a:pPr>
            <a:r>
              <a:rPr lang="cs-CZ" dirty="0">
                <a:solidFill>
                  <a:srgbClr val="EE0C8D"/>
                </a:solidFill>
              </a:rPr>
              <a:t>Edukace samovyšetření (.)(.) - </a:t>
            </a:r>
            <a:r>
              <a:rPr lang="cs-CZ" dirty="0"/>
              <a:t>školy, sportovní a kulturní akce…</a:t>
            </a:r>
          </a:p>
          <a:p>
            <a:pPr marL="0" indent="0">
              <a:buNone/>
            </a:pPr>
            <a:r>
              <a:rPr lang="cs-CZ" dirty="0">
                <a:solidFill>
                  <a:srgbClr val="EE0C8D"/>
                </a:solidFill>
              </a:rPr>
              <a:t>PROMO </a:t>
            </a:r>
            <a:r>
              <a:rPr lang="cs-CZ" dirty="0" err="1">
                <a:solidFill>
                  <a:srgbClr val="EE0C8D"/>
                </a:solidFill>
              </a:rPr>
              <a:t>Bellisek</a:t>
            </a:r>
            <a:r>
              <a:rPr lang="cs-CZ" dirty="0">
                <a:solidFill>
                  <a:srgbClr val="EE0C8D"/>
                </a:solidFill>
              </a:rPr>
              <a:t> </a:t>
            </a:r>
          </a:p>
          <a:p>
            <a:pPr marL="0" indent="0">
              <a:buNone/>
            </a:pPr>
            <a:r>
              <a:rPr lang="cs-CZ" dirty="0"/>
              <a:t>Nový běh projektu </a:t>
            </a:r>
            <a:r>
              <a:rPr lang="cs-CZ" b="1" dirty="0">
                <a:solidFill>
                  <a:srgbClr val="EE0C8D"/>
                </a:solidFill>
              </a:rPr>
              <a:t>Zpět do kondice</a:t>
            </a:r>
          </a:p>
          <a:p>
            <a:pPr marL="0" indent="0">
              <a:buNone/>
            </a:pPr>
            <a:r>
              <a:rPr lang="cs-CZ" dirty="0"/>
              <a:t>Night run běhy, charitativní přehlídky, semináře</a:t>
            </a:r>
          </a:p>
          <a:p>
            <a:pPr marL="0" indent="0">
              <a:buNone/>
            </a:pPr>
            <a:r>
              <a:rPr lang="cs-CZ" dirty="0"/>
              <a:t>Společné akce s Aliancí - Plaveme prsa, OSP…</a:t>
            </a:r>
          </a:p>
        </p:txBody>
      </p:sp>
      <p:pic>
        <p:nvPicPr>
          <p:cNvPr id="6" name="Obrázek 5">
            <a:extLst>
              <a:ext uri="{FF2B5EF4-FFF2-40B4-BE49-F238E27FC236}">
                <a16:creationId xmlns:a16="http://schemas.microsoft.com/office/drawing/2014/main" id="{94A3480C-C43D-EC42-932B-661703CAAB4A}"/>
              </a:ext>
            </a:extLst>
          </p:cNvPr>
          <p:cNvPicPr>
            <a:picLocks noChangeAspect="1"/>
          </p:cNvPicPr>
          <p:nvPr/>
        </p:nvPicPr>
        <p:blipFill rotWithShape="1">
          <a:blip r:embed="rId3">
            <a:clrChange>
              <a:clrFrom>
                <a:srgbClr val="FFFFFF"/>
              </a:clrFrom>
              <a:clrTo>
                <a:srgbClr val="FFFFFF">
                  <a:alpha val="0"/>
                </a:srgbClr>
              </a:clrTo>
            </a:clrChange>
          </a:blip>
          <a:srcRect l="1" r="134"/>
          <a:stretch/>
        </p:blipFill>
        <p:spPr>
          <a:xfrm>
            <a:off x="9804400" y="4316195"/>
            <a:ext cx="2076899" cy="2159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96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227239" y="193438"/>
            <a:ext cx="11039475" cy="1325563"/>
          </a:xfrm>
        </p:spPr>
        <p:txBody>
          <a:bodyPr/>
          <a:lstStyle/>
          <a:p>
            <a:r>
              <a:rPr lang="cs-CZ" b="1" dirty="0">
                <a:solidFill>
                  <a:srgbClr val="EE0C8D"/>
                </a:solidFill>
              </a:rPr>
              <a:t>Hodně zdraví a hezké dny přejí </a:t>
            </a:r>
            <a:r>
              <a:rPr lang="cs-CZ" b="1" dirty="0" err="1">
                <a:solidFill>
                  <a:srgbClr val="EE0C8D"/>
                </a:solidFill>
              </a:rPr>
              <a:t>Bellisky</a:t>
            </a:r>
            <a:endParaRPr lang="cs-CZ" b="1" dirty="0">
              <a:solidFill>
                <a:srgbClr val="EE0C8D"/>
              </a:solidFill>
            </a:endParaRPr>
          </a:p>
        </p:txBody>
      </p:sp>
      <p:pic>
        <p:nvPicPr>
          <p:cNvPr id="4" name="Obrázek 3">
            <a:extLst>
              <a:ext uri="{FF2B5EF4-FFF2-40B4-BE49-F238E27FC236}">
                <a16:creationId xmlns:a16="http://schemas.microsoft.com/office/drawing/2014/main" id="{7CBC4C19-2225-4161-8F75-A312FCCB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491" y="0"/>
            <a:ext cx="3088509" cy="1712440"/>
          </a:xfrm>
          <a:prstGeom prst="rect">
            <a:avLst/>
          </a:prstGeom>
        </p:spPr>
      </p:pic>
      <p:pic>
        <p:nvPicPr>
          <p:cNvPr id="7" name="Zástupný obsah 6">
            <a:extLst>
              <a:ext uri="{FF2B5EF4-FFF2-40B4-BE49-F238E27FC236}">
                <a16:creationId xmlns:a16="http://schemas.microsoft.com/office/drawing/2014/main" id="{AAA0107E-4C1A-431A-9FCA-476796572E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4270" y="1408906"/>
            <a:ext cx="7625953" cy="5083969"/>
          </a:xfrm>
        </p:spPr>
      </p:pic>
      <p:pic>
        <p:nvPicPr>
          <p:cNvPr id="6" name="Obrázek 5">
            <a:extLst>
              <a:ext uri="{FF2B5EF4-FFF2-40B4-BE49-F238E27FC236}">
                <a16:creationId xmlns:a16="http://schemas.microsoft.com/office/drawing/2014/main" id="{08186D64-46F3-514F-B6AC-F3C4930D08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666763">
            <a:off x="9618195" y="3633664"/>
            <a:ext cx="1755076" cy="16735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2499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Ukázka ilustrací</a:t>
            </a:r>
          </a:p>
        </p:txBody>
      </p:sp>
      <p:pic>
        <p:nvPicPr>
          <p:cNvPr id="7" name="Obrázek 6">
            <a:extLst>
              <a:ext uri="{FF2B5EF4-FFF2-40B4-BE49-F238E27FC236}">
                <a16:creationId xmlns:a16="http://schemas.microsoft.com/office/drawing/2014/main" id="{7354457D-D2F6-B44B-B68C-7EB56C78B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746" y="80728"/>
            <a:ext cx="1309280" cy="1614779"/>
          </a:xfrm>
          <a:prstGeom prst="rect">
            <a:avLst/>
          </a:prstGeom>
        </p:spPr>
      </p:pic>
      <p:pic>
        <p:nvPicPr>
          <p:cNvPr id="4" name="Obrázek 3">
            <a:extLst>
              <a:ext uri="{FF2B5EF4-FFF2-40B4-BE49-F238E27FC236}">
                <a16:creationId xmlns:a16="http://schemas.microsoft.com/office/drawing/2014/main" id="{61EB7A0C-01BB-BB4D-9016-E7A524248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93" y="1886857"/>
            <a:ext cx="4356100" cy="4216400"/>
          </a:xfrm>
          <a:prstGeom prst="rect">
            <a:avLst/>
          </a:prstGeom>
        </p:spPr>
      </p:pic>
      <p:pic>
        <p:nvPicPr>
          <p:cNvPr id="8" name="Obrázek 7">
            <a:extLst>
              <a:ext uri="{FF2B5EF4-FFF2-40B4-BE49-F238E27FC236}">
                <a16:creationId xmlns:a16="http://schemas.microsoft.com/office/drawing/2014/main" id="{D7B178EA-575C-474C-AB4D-9814E3FC5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778" y="1695507"/>
            <a:ext cx="4610100" cy="4521200"/>
          </a:xfrm>
          <a:prstGeom prst="rect">
            <a:avLst/>
          </a:prstGeom>
        </p:spPr>
      </p:pic>
    </p:spTree>
    <p:extLst>
      <p:ext uri="{BB962C8B-B14F-4D97-AF65-F5344CB8AC3E}">
        <p14:creationId xmlns:p14="http://schemas.microsoft.com/office/powerpoint/2010/main" val="622147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Ukázka ilustrací</a:t>
            </a:r>
          </a:p>
        </p:txBody>
      </p:sp>
      <p:pic>
        <p:nvPicPr>
          <p:cNvPr id="6" name="Obrázek 5">
            <a:extLst>
              <a:ext uri="{FF2B5EF4-FFF2-40B4-BE49-F238E27FC236}">
                <a16:creationId xmlns:a16="http://schemas.microsoft.com/office/drawing/2014/main" id="{74F0E8F7-352E-470B-BE38-4E7E9191D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34" y="1695950"/>
            <a:ext cx="5387975" cy="5162050"/>
          </a:xfrm>
          <a:prstGeom prst="rect">
            <a:avLst/>
          </a:prstGeom>
        </p:spPr>
      </p:pic>
      <p:pic>
        <p:nvPicPr>
          <p:cNvPr id="11" name="Obrázek 10">
            <a:extLst>
              <a:ext uri="{FF2B5EF4-FFF2-40B4-BE49-F238E27FC236}">
                <a16:creationId xmlns:a16="http://schemas.microsoft.com/office/drawing/2014/main" id="{4969777C-9BE6-49D9-A236-AADB8527A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67" y="1698510"/>
            <a:ext cx="5765799" cy="5152416"/>
          </a:xfrm>
          <a:prstGeom prst="rect">
            <a:avLst/>
          </a:prstGeom>
        </p:spPr>
      </p:pic>
      <p:pic>
        <p:nvPicPr>
          <p:cNvPr id="7" name="Obrázek 6">
            <a:extLst>
              <a:ext uri="{FF2B5EF4-FFF2-40B4-BE49-F238E27FC236}">
                <a16:creationId xmlns:a16="http://schemas.microsoft.com/office/drawing/2014/main" id="{0A9A3E93-1D91-404B-97B8-C917CE86B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904" y="80728"/>
            <a:ext cx="1309280" cy="1614779"/>
          </a:xfrm>
          <a:prstGeom prst="rect">
            <a:avLst/>
          </a:prstGeom>
        </p:spPr>
      </p:pic>
    </p:spTree>
    <p:extLst>
      <p:ext uri="{BB962C8B-B14F-4D97-AF65-F5344CB8AC3E}">
        <p14:creationId xmlns:p14="http://schemas.microsoft.com/office/powerpoint/2010/main" val="412535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99534" y="369944"/>
            <a:ext cx="10148212" cy="1325563"/>
          </a:xfrm>
        </p:spPr>
        <p:txBody>
          <a:bodyPr>
            <a:normAutofit/>
          </a:bodyPr>
          <a:lstStyle/>
          <a:p>
            <a:r>
              <a:rPr lang="cs-CZ" sz="4000" b="1" dirty="0">
                <a:solidFill>
                  <a:srgbClr val="EE0C8D"/>
                </a:solidFill>
              </a:rPr>
              <a:t>Milá kamarádko, bereme Tě za ruku …</a:t>
            </a:r>
            <a:endParaRPr lang="cs-CZ" sz="2400" b="1" dirty="0">
              <a:solidFill>
                <a:srgbClr val="EE0C8D"/>
              </a:solidFill>
            </a:endParaRPr>
          </a:p>
        </p:txBody>
      </p:sp>
      <p:pic>
        <p:nvPicPr>
          <p:cNvPr id="12" name="Zástupný obsah 11">
            <a:extLst>
              <a:ext uri="{FF2B5EF4-FFF2-40B4-BE49-F238E27FC236}">
                <a16:creationId xmlns:a16="http://schemas.microsoft.com/office/drawing/2014/main" id="{38C038A7-846E-4207-A545-E8885FCCB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994" y="1809807"/>
            <a:ext cx="6735171" cy="4859224"/>
          </a:xfrm>
        </p:spPr>
      </p:pic>
      <p:pic>
        <p:nvPicPr>
          <p:cNvPr id="14" name="Obrázek 13">
            <a:extLst>
              <a:ext uri="{FF2B5EF4-FFF2-40B4-BE49-F238E27FC236}">
                <a16:creationId xmlns:a16="http://schemas.microsoft.com/office/drawing/2014/main" id="{2C79B842-371F-4472-86A6-9D122E990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335" y="1695507"/>
            <a:ext cx="4707343" cy="4678249"/>
          </a:xfrm>
          <a:prstGeom prst="rect">
            <a:avLst/>
          </a:prstGeom>
        </p:spPr>
      </p:pic>
      <p:pic>
        <p:nvPicPr>
          <p:cNvPr id="6" name="Obrázek 5">
            <a:extLst>
              <a:ext uri="{FF2B5EF4-FFF2-40B4-BE49-F238E27FC236}">
                <a16:creationId xmlns:a16="http://schemas.microsoft.com/office/drawing/2014/main" id="{9AF786D5-EA42-6F4E-8DB7-DEE4D70A6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916" y="80728"/>
            <a:ext cx="1309280" cy="1614779"/>
          </a:xfrm>
          <a:prstGeom prst="rect">
            <a:avLst/>
          </a:prstGeom>
        </p:spPr>
      </p:pic>
    </p:spTree>
    <p:extLst>
      <p:ext uri="{BB962C8B-B14F-4D97-AF65-F5344CB8AC3E}">
        <p14:creationId xmlns:p14="http://schemas.microsoft.com/office/powerpoint/2010/main" val="289757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77761" y="592534"/>
            <a:ext cx="10974009" cy="534931"/>
          </a:xfrm>
        </p:spPr>
        <p:txBody>
          <a:bodyPr>
            <a:normAutofit fontScale="90000"/>
          </a:bodyPr>
          <a:lstStyle/>
          <a:p>
            <a:br>
              <a:rPr lang="cs-CZ" sz="4000" b="1" dirty="0">
                <a:solidFill>
                  <a:srgbClr val="EE0C8D"/>
                </a:solidFill>
              </a:rPr>
            </a:br>
            <a:r>
              <a:rPr lang="cs-CZ" b="1" dirty="0">
                <a:solidFill>
                  <a:srgbClr val="EE0C8D"/>
                </a:solidFill>
              </a:rPr>
              <a:t>Kniha Nejsi na to sama – průvodce rakovinou prsu</a:t>
            </a:r>
          </a:p>
        </p:txBody>
      </p:sp>
      <p:pic>
        <p:nvPicPr>
          <p:cNvPr id="10" name="Zástupný obsah 9">
            <a:extLst>
              <a:ext uri="{FF2B5EF4-FFF2-40B4-BE49-F238E27FC236}">
                <a16:creationId xmlns:a16="http://schemas.microsoft.com/office/drawing/2014/main" id="{0D112A2D-9370-4B8A-A4BA-97DA50F0D2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3575" y="2452588"/>
            <a:ext cx="7188200" cy="2976662"/>
          </a:xfrm>
        </p:spPr>
      </p:pic>
      <p:sp>
        <p:nvSpPr>
          <p:cNvPr id="11" name="TextovéPole 10">
            <a:extLst>
              <a:ext uri="{FF2B5EF4-FFF2-40B4-BE49-F238E27FC236}">
                <a16:creationId xmlns:a16="http://schemas.microsoft.com/office/drawing/2014/main" id="{CD2E046A-6059-4559-AD12-8DEA2B867FF3}"/>
              </a:ext>
            </a:extLst>
          </p:cNvPr>
          <p:cNvSpPr txBox="1"/>
          <p:nvPr/>
        </p:nvSpPr>
        <p:spPr>
          <a:xfrm>
            <a:off x="584200" y="1943100"/>
            <a:ext cx="7061200" cy="369332"/>
          </a:xfrm>
          <a:prstGeom prst="rect">
            <a:avLst/>
          </a:prstGeom>
          <a:noFill/>
        </p:spPr>
        <p:txBody>
          <a:bodyPr wrap="square" rtlCol="0">
            <a:spAutoFit/>
          </a:bodyPr>
          <a:lstStyle/>
          <a:p>
            <a:r>
              <a:rPr lang="cs-CZ" b="1" dirty="0">
                <a:solidFill>
                  <a:srgbClr val="EE0C8D"/>
                </a:solidFill>
              </a:rPr>
              <a:t>ANOTACE:</a:t>
            </a:r>
          </a:p>
        </p:txBody>
      </p:sp>
      <p:pic>
        <p:nvPicPr>
          <p:cNvPr id="7" name="Obrázek 6">
            <a:extLst>
              <a:ext uri="{FF2B5EF4-FFF2-40B4-BE49-F238E27FC236}">
                <a16:creationId xmlns:a16="http://schemas.microsoft.com/office/drawing/2014/main" id="{839F37EA-5734-46DF-92B5-7F6FA5872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775" y="2101850"/>
            <a:ext cx="4133850" cy="4756150"/>
          </a:xfrm>
          <a:prstGeom prst="rect">
            <a:avLst/>
          </a:prstGeom>
        </p:spPr>
      </p:pic>
      <p:pic>
        <p:nvPicPr>
          <p:cNvPr id="9" name="Obrázek 8">
            <a:extLst>
              <a:ext uri="{FF2B5EF4-FFF2-40B4-BE49-F238E27FC236}">
                <a16:creationId xmlns:a16="http://schemas.microsoft.com/office/drawing/2014/main" id="{E89FEF4D-1640-904A-B320-9B6D727F0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6345" y="320075"/>
            <a:ext cx="1309280" cy="1614779"/>
          </a:xfrm>
          <a:prstGeom prst="rect">
            <a:avLst/>
          </a:prstGeom>
        </p:spPr>
      </p:pic>
    </p:spTree>
    <p:extLst>
      <p:ext uri="{BB962C8B-B14F-4D97-AF65-F5344CB8AC3E}">
        <p14:creationId xmlns:p14="http://schemas.microsoft.com/office/powerpoint/2010/main" val="83219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1AA4BF-9AB6-4A11-9765-5A3187A35F28}"/>
              </a:ext>
            </a:extLst>
          </p:cNvPr>
          <p:cNvSpPr>
            <a:spLocks noGrp="1"/>
          </p:cNvSpPr>
          <p:nvPr>
            <p:ph type="title"/>
          </p:nvPr>
        </p:nvSpPr>
        <p:spPr>
          <a:xfrm>
            <a:off x="423334" y="0"/>
            <a:ext cx="10332508" cy="1068331"/>
          </a:xfrm>
        </p:spPr>
        <p:txBody>
          <a:bodyPr>
            <a:normAutofit fontScale="90000"/>
          </a:bodyPr>
          <a:lstStyle/>
          <a:p>
            <a:br>
              <a:rPr lang="cs-CZ" sz="4000" b="1" dirty="0">
                <a:solidFill>
                  <a:srgbClr val="EE0C8D"/>
                </a:solidFill>
              </a:rPr>
            </a:br>
            <a:r>
              <a:rPr lang="cs-CZ" b="1" dirty="0">
                <a:solidFill>
                  <a:srgbClr val="EE0C8D"/>
                </a:solidFill>
              </a:rPr>
              <a:t>Kniha Nejsi na to sama – průvodce rakovinou prsu</a:t>
            </a:r>
          </a:p>
        </p:txBody>
      </p:sp>
      <p:sp>
        <p:nvSpPr>
          <p:cNvPr id="14" name="TextovéPole 13">
            <a:extLst>
              <a:ext uri="{FF2B5EF4-FFF2-40B4-BE49-F238E27FC236}">
                <a16:creationId xmlns:a16="http://schemas.microsoft.com/office/drawing/2014/main" id="{4B5B144E-D8E1-424D-9DB5-8B1F86333E8B}"/>
              </a:ext>
            </a:extLst>
          </p:cNvPr>
          <p:cNvSpPr txBox="1"/>
          <p:nvPr/>
        </p:nvSpPr>
        <p:spPr>
          <a:xfrm>
            <a:off x="3346250" y="1502688"/>
            <a:ext cx="5356980" cy="5355312"/>
          </a:xfrm>
          <a:prstGeom prst="rect">
            <a:avLst/>
          </a:prstGeom>
          <a:noFill/>
        </p:spPr>
        <p:txBody>
          <a:bodyPr wrap="square" rtlCol="0">
            <a:spAutoFit/>
          </a:bodyPr>
          <a:lstStyle/>
          <a:p>
            <a:r>
              <a:rPr lang="cs-CZ" dirty="0"/>
              <a:t>Kniha je </a:t>
            </a:r>
            <a:r>
              <a:rPr lang="cs-CZ" b="1" dirty="0">
                <a:solidFill>
                  <a:srgbClr val="EE0C8D"/>
                </a:solidFill>
              </a:rPr>
              <a:t>pevné vazby </a:t>
            </a:r>
            <a:r>
              <a:rPr lang="cs-CZ" dirty="0"/>
              <a:t>formátu 170x240mm, celkem obsahuje 256 barevných stran textu, ilustrací a fotografií.</a:t>
            </a:r>
          </a:p>
          <a:p>
            <a:endParaRPr lang="cs-CZ" dirty="0"/>
          </a:p>
          <a:p>
            <a:r>
              <a:rPr lang="cs-CZ" dirty="0"/>
              <a:t>Uvedena na trh a online </a:t>
            </a:r>
            <a:r>
              <a:rPr lang="cs-CZ" b="1" dirty="0">
                <a:solidFill>
                  <a:srgbClr val="EE0C8D"/>
                </a:solidFill>
              </a:rPr>
              <a:t>představena 4. 2. 2021 </a:t>
            </a:r>
            <a:r>
              <a:rPr lang="cs-CZ" dirty="0"/>
              <a:t>(5 800 zhlédnutí videa na FB)</a:t>
            </a:r>
          </a:p>
          <a:p>
            <a:endParaRPr lang="cs-CZ" dirty="0"/>
          </a:p>
          <a:p>
            <a:r>
              <a:rPr lang="cs-CZ" dirty="0"/>
              <a:t>Celkový náklad knihy </a:t>
            </a:r>
            <a:r>
              <a:rPr lang="cs-CZ" b="1" dirty="0">
                <a:solidFill>
                  <a:srgbClr val="EE0C8D"/>
                </a:solidFill>
              </a:rPr>
              <a:t>2 500 ks, </a:t>
            </a:r>
            <a:r>
              <a:rPr lang="cs-CZ" dirty="0"/>
              <a:t>vydalo nakladatelství Grada</a:t>
            </a:r>
          </a:p>
          <a:p>
            <a:endParaRPr lang="cs-CZ" dirty="0"/>
          </a:p>
          <a:p>
            <a:r>
              <a:rPr lang="cs-CZ" dirty="0"/>
              <a:t>Počet knih k dispozici </a:t>
            </a:r>
            <a:r>
              <a:rPr lang="cs-CZ" dirty="0" err="1"/>
              <a:t>Bellis</a:t>
            </a:r>
            <a:r>
              <a:rPr lang="cs-CZ" dirty="0"/>
              <a:t> 1 393 ks (financováno plně z crowdfundingové sbírky)</a:t>
            </a:r>
          </a:p>
          <a:p>
            <a:endParaRPr lang="cs-CZ" dirty="0"/>
          </a:p>
          <a:p>
            <a:r>
              <a:rPr lang="cs-CZ" dirty="0"/>
              <a:t>K 1. 11.rozdistribuováno přes </a:t>
            </a:r>
            <a:r>
              <a:rPr lang="cs-CZ" dirty="0" err="1"/>
              <a:t>Bellis</a:t>
            </a:r>
            <a:r>
              <a:rPr lang="cs-CZ" dirty="0"/>
              <a:t> </a:t>
            </a:r>
            <a:r>
              <a:rPr lang="cs-CZ" b="1" dirty="0">
                <a:solidFill>
                  <a:srgbClr val="EE0C8D"/>
                </a:solidFill>
              </a:rPr>
              <a:t>1 283 knih</a:t>
            </a:r>
          </a:p>
          <a:p>
            <a:endParaRPr lang="cs-CZ" dirty="0"/>
          </a:p>
          <a:p>
            <a:r>
              <a:rPr lang="cs-CZ" dirty="0"/>
              <a:t>K 1. 11. vyřízeno celkem </a:t>
            </a:r>
            <a:r>
              <a:rPr lang="cs-CZ" b="1" dirty="0">
                <a:solidFill>
                  <a:srgbClr val="EE0C8D"/>
                </a:solidFill>
              </a:rPr>
              <a:t>1 983 e-mailů </a:t>
            </a:r>
            <a:r>
              <a:rPr lang="cs-CZ" dirty="0"/>
              <a:t>s objednávkami a dalšími informacemi ke knize</a:t>
            </a:r>
          </a:p>
          <a:p>
            <a:endParaRPr lang="cs-CZ" dirty="0"/>
          </a:p>
          <a:p>
            <a:endParaRPr lang="cs-CZ" dirty="0"/>
          </a:p>
        </p:txBody>
      </p:sp>
      <p:pic>
        <p:nvPicPr>
          <p:cNvPr id="9" name="Obrázek 8">
            <a:extLst>
              <a:ext uri="{FF2B5EF4-FFF2-40B4-BE49-F238E27FC236}">
                <a16:creationId xmlns:a16="http://schemas.microsoft.com/office/drawing/2014/main" id="{0AE95A72-25CB-454D-8157-79E3BF7BD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1687" y="3364015"/>
            <a:ext cx="2638829" cy="3233044"/>
          </a:xfrm>
          <a:prstGeom prst="rect">
            <a:avLst/>
          </a:prstGeom>
        </p:spPr>
      </p:pic>
      <p:pic>
        <p:nvPicPr>
          <p:cNvPr id="6" name="Obrázek 5">
            <a:extLst>
              <a:ext uri="{FF2B5EF4-FFF2-40B4-BE49-F238E27FC236}">
                <a16:creationId xmlns:a16="http://schemas.microsoft.com/office/drawing/2014/main" id="{F5F166C7-1A2E-1E4F-81E7-63AAFEC23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7363" y="260941"/>
            <a:ext cx="1309280" cy="1614779"/>
          </a:xfrm>
          <a:prstGeom prst="rect">
            <a:avLst/>
          </a:prstGeom>
        </p:spPr>
      </p:pic>
      <p:pic>
        <p:nvPicPr>
          <p:cNvPr id="7" name="Obrázek 6">
            <a:extLst>
              <a:ext uri="{FF2B5EF4-FFF2-40B4-BE49-F238E27FC236}">
                <a16:creationId xmlns:a16="http://schemas.microsoft.com/office/drawing/2014/main" id="{0CF6F68E-F714-D64E-8EB7-0FF1680ED8CC}"/>
              </a:ext>
            </a:extLst>
          </p:cNvPr>
          <p:cNvPicPr>
            <a:picLocks noChangeAspect="1"/>
          </p:cNvPicPr>
          <p:nvPr/>
        </p:nvPicPr>
        <p:blipFill>
          <a:blip r:embed="rId4"/>
          <a:stretch>
            <a:fillRect/>
          </a:stretch>
        </p:blipFill>
        <p:spPr>
          <a:xfrm>
            <a:off x="0" y="3029091"/>
            <a:ext cx="2787793" cy="3721291"/>
          </a:xfrm>
          <a:prstGeom prst="rect">
            <a:avLst/>
          </a:prstGeom>
        </p:spPr>
      </p:pic>
    </p:spTree>
    <p:extLst>
      <p:ext uri="{BB962C8B-B14F-4D97-AF65-F5344CB8AC3E}">
        <p14:creationId xmlns:p14="http://schemas.microsoft.com/office/powerpoint/2010/main" val="275562982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6786</TotalTime>
  <Words>1835</Words>
  <Application>Microsoft Macintosh PowerPoint</Application>
  <PresentationFormat>Širokoúhlá obrazovka</PresentationFormat>
  <Paragraphs>143</Paragraphs>
  <Slides>45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45</vt:i4>
      </vt:variant>
    </vt:vector>
  </HeadingPairs>
  <TitlesOfParts>
    <vt:vector size="49" baseType="lpstr">
      <vt:lpstr>Arial</vt:lpstr>
      <vt:lpstr>Calibri</vt:lpstr>
      <vt:lpstr>Calibri Light</vt:lpstr>
      <vt:lpstr>Motiv Office</vt:lpstr>
      <vt:lpstr>Prezentace aplikace PowerPoint</vt:lpstr>
      <vt:lpstr>Prezentace aplikace PowerPoint</vt:lpstr>
      <vt:lpstr>Prezentace aplikace PowerPoint</vt:lpstr>
      <vt:lpstr>Ukázka ilustrací</vt:lpstr>
      <vt:lpstr>Ukázka ilustrací</vt:lpstr>
      <vt:lpstr>Ukázka ilustrací</vt:lpstr>
      <vt:lpstr>Milá kamarádko, bereme Tě za ruku …</vt:lpstr>
      <vt:lpstr> Kniha Nejsi na to sama – průvodce rakovinou prsu</vt:lpstr>
      <vt:lpstr> Kniha Nejsi na to sama – průvodce rakovinou prsu</vt:lpstr>
      <vt:lpstr>Nejsi na to sama – průvodce rakovinou prsu</vt:lpstr>
      <vt:lpstr>Nejsi na to sama – průvodce rakovinou prsu Reference</vt:lpstr>
      <vt:lpstr>Nejsi na to sama – průvodce rakovinou prsu Reference</vt:lpstr>
      <vt:lpstr>Nejsi na to sama – průvodce rakovinou prsu Mediální pokrytí</vt:lpstr>
      <vt:lpstr>Nejsi na to sama – průvodce rakovinou prsu</vt:lpstr>
      <vt:lpstr>Nejsi na to sama – průvodce rakovinou prsu</vt:lpstr>
      <vt:lpstr>Mladé ženy s rakovinou prsu  v roce 2021</vt:lpstr>
      <vt:lpstr>Prezentace aplikace PowerPoint</vt:lpstr>
      <vt:lpstr>Jaký byl rok 2021?</vt:lpstr>
      <vt:lpstr>28. 1. Ocenění 3. místo Zlatý banán</vt:lpstr>
      <vt:lpstr>4. 2. Online představení knihy</vt:lpstr>
      <vt:lpstr>13. 2. PROMO foto</vt:lpstr>
      <vt:lpstr>13. 2. PROMO foto</vt:lpstr>
      <vt:lpstr>Online aktivity</vt:lpstr>
      <vt:lpstr>Edukace samovyšetření (.)(.)</vt:lpstr>
      <vt:lpstr>Nezahálaly jsme…</vt:lpstr>
      <vt:lpstr>Aktualizace webu bellisky.cz</vt:lpstr>
      <vt:lpstr>14. 5 #MyTimeOurTime</vt:lpstr>
      <vt:lpstr>Letní terapeutický pobyt  na Tesance</vt:lpstr>
      <vt:lpstr>Zpět do kondice 2021</vt:lpstr>
      <vt:lpstr>23. 6. Křest knihy Nejsi na to sama</vt:lpstr>
      <vt:lpstr>AVON</vt:lpstr>
      <vt:lpstr>Vzdělávání, konference, HOP</vt:lpstr>
      <vt:lpstr>Night run běhy</vt:lpstr>
      <vt:lpstr>23. 9. online vysílání Revitalash</vt:lpstr>
      <vt:lpstr>1. 10. křest kalendáře Artist for Bellis</vt:lpstr>
      <vt:lpstr>Říjnová akce na podporu  samovyšetření (.)(.) #HLIDEJSIJE</vt:lpstr>
      <vt:lpstr>3. 10. Ride and Roses Event</vt:lpstr>
      <vt:lpstr>3. 10. Race for the Cure</vt:lpstr>
      <vt:lpstr>Říjnové číslo časopisu MOJE PSYCHOLOGIE</vt:lpstr>
      <vt:lpstr>16. - 17. 10. Plaveme prsa</vt:lpstr>
      <vt:lpstr>Další aktivity v #PinkOctober</vt:lpstr>
      <vt:lpstr>Merchandising Bellis</vt:lpstr>
      <vt:lpstr>Benefiční večer Bellis</vt:lpstr>
      <vt:lpstr>Plány pro rok 2022</vt:lpstr>
      <vt:lpstr>Hodně zdraví a hezké dny přejí Bellisky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Zpět do kondice 2017</dc:title>
  <dc:creator>Nikola Samková</dc:creator>
  <cp:lastModifiedBy>Nikola Samkova</cp:lastModifiedBy>
  <cp:revision>257</cp:revision>
  <cp:lastPrinted>2021-11-03T16:33:14Z</cp:lastPrinted>
  <dcterms:created xsi:type="dcterms:W3CDTF">2017-11-10T21:20:49Z</dcterms:created>
  <dcterms:modified xsi:type="dcterms:W3CDTF">2021-11-05T17:09:07Z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1371978505</vt:i4>
  </property>
  <property fmtid="{D5CDD505-2E9C-101B-9397-08002B2CF9AE}" pid="3" name="_NewReviewCycle">
    <vt:lpwstr/>
  </property>
  <property fmtid="{D5CDD505-2E9C-101B-9397-08002B2CF9AE}" pid="4" name="_EmailSubject">
    <vt:lpwstr>pp_2.pokus</vt:lpwstr>
  </property>
  <property fmtid="{D5CDD505-2E9C-101B-9397-08002B2CF9AE}" pid="5" name="_AuthorEmail">
    <vt:lpwstr>Lukas.Pazdera@mpss.cz</vt:lpwstr>
  </property>
  <property fmtid="{D5CDD505-2E9C-101B-9397-08002B2CF9AE}" pid="6" name="_AuthorEmailDisplayName">
    <vt:lpwstr>Pazdera Lukáš</vt:lpwstr>
  </property>
</Properties>
</file>